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43063" y="1244436"/>
            <a:ext cx="5929313" cy="9601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1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Введение в обучение с подкреплением на PyTorch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1643063" y="2418857"/>
            <a:ext cx="5929313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2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Основные концепции и практическая реализация</a:t>
            </a:r>
            <a:endParaRPr lang="en-US" sz="1620" dirty="0"/>
          </a:p>
        </p:txBody>
      </p:sp>
      <p:sp>
        <p:nvSpPr>
          <p:cNvPr id="6" name="Shape 2"/>
          <p:cNvSpPr/>
          <p:nvPr/>
        </p:nvSpPr>
        <p:spPr>
          <a:xfrm>
            <a:off x="2417545" y="3084649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280" y="3227524"/>
            <a:ext cx="250031" cy="285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09493" y="3727586"/>
            <a:ext cx="4590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</a:t>
            </a:r>
            <a:endParaRPr lang="en-US" sz="900" dirty="0"/>
          </a:p>
        </p:txBody>
      </p:sp>
      <p:sp>
        <p:nvSpPr>
          <p:cNvPr id="9" name="Shape 4"/>
          <p:cNvSpPr/>
          <p:nvPr/>
        </p:nvSpPr>
        <p:spPr>
          <a:xfrm>
            <a:off x="3274795" y="3084649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70" y="3227524"/>
            <a:ext cx="285750" cy="285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45312" y="3727586"/>
            <a:ext cx="5019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</a:t>
            </a:r>
            <a:endParaRPr lang="en-US" sz="900" dirty="0"/>
          </a:p>
        </p:txBody>
      </p:sp>
      <p:sp>
        <p:nvSpPr>
          <p:cNvPr id="12" name="Shape 6"/>
          <p:cNvSpPr/>
          <p:nvPr/>
        </p:nvSpPr>
        <p:spPr>
          <a:xfrm>
            <a:off x="4508822" y="3084649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979" y="3227524"/>
            <a:ext cx="357188" cy="285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132045" y="3727586"/>
            <a:ext cx="13965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Reinforcement Learning</a:t>
            </a:r>
            <a:endParaRPr lang="en-US" sz="900" dirty="0"/>
          </a:p>
        </p:txBody>
      </p:sp>
      <p:sp>
        <p:nvSpPr>
          <p:cNvPr id="15" name="Shape 8"/>
          <p:cNvSpPr/>
          <p:nvPr/>
        </p:nvSpPr>
        <p:spPr>
          <a:xfrm>
            <a:off x="5948902" y="3084649"/>
            <a:ext cx="571500" cy="571500"/>
          </a:xfrm>
          <a:prstGeom prst="ellipse">
            <a:avLst/>
          </a:prstGeom>
          <a:solidFill>
            <a:srgbClr val="FFFFFF">
              <a:alpha val="20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777" y="3227524"/>
            <a:ext cx="285750" cy="285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742877" y="3727586"/>
            <a:ext cx="10550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383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600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Заключение и ресурсы для дальнейшего изучения</a:t>
            </a:r>
            <a:endParaRPr lang="en-US" sz="1890" dirty="0"/>
          </a:p>
        </p:txBody>
      </p:sp>
      <p:sp>
        <p:nvSpPr>
          <p:cNvPr id="4" name="Shape 1"/>
          <p:cNvSpPr/>
          <p:nvPr/>
        </p:nvSpPr>
        <p:spPr>
          <a:xfrm>
            <a:off x="285750" y="931562"/>
            <a:ext cx="4196953" cy="604129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64344" y="1110155"/>
            <a:ext cx="428625" cy="428625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65" y="1221581"/>
            <a:ext cx="205383" cy="205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0125" y="1187286"/>
            <a:ext cx="1900461" cy="2743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44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выводы</a:t>
            </a: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464344" y="1681655"/>
            <a:ext cx="3839766" cy="5400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9" name="Shape 5"/>
          <p:cNvSpPr/>
          <p:nvPr/>
        </p:nvSpPr>
        <p:spPr>
          <a:xfrm>
            <a:off x="464344" y="1681655"/>
            <a:ext cx="28575" cy="540023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0" name="Shape 6"/>
          <p:cNvSpPr/>
          <p:nvPr/>
        </p:nvSpPr>
        <p:spPr>
          <a:xfrm>
            <a:off x="571500" y="1788812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1" name="Text 7"/>
          <p:cNvSpPr/>
          <p:nvPr/>
        </p:nvSpPr>
        <p:spPr>
          <a:xfrm>
            <a:off x="571500" y="1788812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20" dirty="0"/>
          </a:p>
        </p:txBody>
      </p:sp>
      <p:sp>
        <p:nvSpPr>
          <p:cNvPr id="12" name="Text 8"/>
          <p:cNvSpPr/>
          <p:nvPr/>
        </p:nvSpPr>
        <p:spPr>
          <a:xfrm>
            <a:off x="835819" y="1795955"/>
            <a:ext cx="498165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</a:t>
            </a:r>
            <a:endParaRPr lang="en-US" sz="855" dirty="0"/>
          </a:p>
        </p:txBody>
      </p:sp>
      <p:sp>
        <p:nvSpPr>
          <p:cNvPr id="13" name="Text 9"/>
          <p:cNvSpPr/>
          <p:nvPr/>
        </p:nvSpPr>
        <p:spPr>
          <a:xfrm>
            <a:off x="835819" y="1795955"/>
            <a:ext cx="3253811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предоставляет мощные и гибкие инструменты для реализации алгоритмов обучения с подкреплением</a:t>
            </a:r>
            <a:endParaRPr lang="en-US" sz="855" dirty="0"/>
          </a:p>
        </p:txBody>
      </p:sp>
      <p:sp>
        <p:nvSpPr>
          <p:cNvPr id="14" name="Shape 10"/>
          <p:cNvSpPr/>
          <p:nvPr/>
        </p:nvSpPr>
        <p:spPr>
          <a:xfrm>
            <a:off x="464344" y="2328835"/>
            <a:ext cx="3839766" cy="5400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5" name="Shape 11"/>
          <p:cNvSpPr/>
          <p:nvPr/>
        </p:nvSpPr>
        <p:spPr>
          <a:xfrm>
            <a:off x="464344" y="2328835"/>
            <a:ext cx="28575" cy="540023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6" name="Shape 12"/>
          <p:cNvSpPr/>
          <p:nvPr/>
        </p:nvSpPr>
        <p:spPr>
          <a:xfrm>
            <a:off x="571500" y="2435991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7" name="Text 13"/>
          <p:cNvSpPr/>
          <p:nvPr/>
        </p:nvSpPr>
        <p:spPr>
          <a:xfrm>
            <a:off x="571500" y="2435991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20" dirty="0"/>
          </a:p>
        </p:txBody>
      </p:sp>
      <p:sp>
        <p:nvSpPr>
          <p:cNvPr id="18" name="Text 14"/>
          <p:cNvSpPr/>
          <p:nvPr/>
        </p:nvSpPr>
        <p:spPr>
          <a:xfrm>
            <a:off x="835819" y="2443135"/>
            <a:ext cx="501207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TorchRL</a:t>
            </a:r>
            <a:endParaRPr lang="en-US" sz="855" dirty="0"/>
          </a:p>
        </p:txBody>
      </p:sp>
      <p:sp>
        <p:nvSpPr>
          <p:cNvPr id="19" name="Text 15"/>
          <p:cNvSpPr/>
          <p:nvPr/>
        </p:nvSpPr>
        <p:spPr>
          <a:xfrm>
            <a:off x="835819" y="2443135"/>
            <a:ext cx="3295194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упрощает разработку RL алгоритмов, предоставляя готовые компоненты и абстракции</a:t>
            </a:r>
            <a:endParaRPr lang="en-US" sz="855" dirty="0"/>
          </a:p>
        </p:txBody>
      </p:sp>
      <p:sp>
        <p:nvSpPr>
          <p:cNvPr id="20" name="Shape 16"/>
          <p:cNvSpPr/>
          <p:nvPr/>
        </p:nvSpPr>
        <p:spPr>
          <a:xfrm>
            <a:off x="464344" y="2976014"/>
            <a:ext cx="3839766" cy="5400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1" name="Shape 17"/>
          <p:cNvSpPr/>
          <p:nvPr/>
        </p:nvSpPr>
        <p:spPr>
          <a:xfrm>
            <a:off x="464344" y="2976014"/>
            <a:ext cx="28575" cy="540023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2" name="Shape 18"/>
          <p:cNvSpPr/>
          <p:nvPr/>
        </p:nvSpPr>
        <p:spPr>
          <a:xfrm>
            <a:off x="571500" y="3083170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23" name="Text 19"/>
          <p:cNvSpPr/>
          <p:nvPr/>
        </p:nvSpPr>
        <p:spPr>
          <a:xfrm>
            <a:off x="571500" y="3083170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20" dirty="0"/>
          </a:p>
        </p:txBody>
      </p:sp>
      <p:sp>
        <p:nvSpPr>
          <p:cNvPr id="24" name="Text 20"/>
          <p:cNvSpPr/>
          <p:nvPr/>
        </p:nvSpPr>
        <p:spPr>
          <a:xfrm>
            <a:off x="835819" y="3090314"/>
            <a:ext cx="683958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DQN и PPO</a:t>
            </a:r>
            <a:endParaRPr lang="en-US" sz="855" dirty="0"/>
          </a:p>
        </p:txBody>
      </p:sp>
      <p:sp>
        <p:nvSpPr>
          <p:cNvPr id="25" name="Text 21"/>
          <p:cNvSpPr/>
          <p:nvPr/>
        </p:nvSpPr>
        <p:spPr>
          <a:xfrm>
            <a:off x="835819" y="3090314"/>
            <a:ext cx="3161640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это фундаментальные алгоритмы, которые служат основой для понимания современного RL</a:t>
            </a:r>
            <a:endParaRPr lang="en-US" sz="855" dirty="0"/>
          </a:p>
        </p:txBody>
      </p:sp>
      <p:sp>
        <p:nvSpPr>
          <p:cNvPr id="26" name="Shape 22"/>
          <p:cNvSpPr/>
          <p:nvPr/>
        </p:nvSpPr>
        <p:spPr>
          <a:xfrm>
            <a:off x="464344" y="3623193"/>
            <a:ext cx="3839766" cy="5400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7" name="Shape 23"/>
          <p:cNvSpPr/>
          <p:nvPr/>
        </p:nvSpPr>
        <p:spPr>
          <a:xfrm>
            <a:off x="464344" y="3623193"/>
            <a:ext cx="28575" cy="540023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8" name="Shape 24"/>
          <p:cNvSpPr/>
          <p:nvPr/>
        </p:nvSpPr>
        <p:spPr>
          <a:xfrm>
            <a:off x="571500" y="3730349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29" name="Text 25"/>
          <p:cNvSpPr/>
          <p:nvPr/>
        </p:nvSpPr>
        <p:spPr>
          <a:xfrm>
            <a:off x="571500" y="373034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20" dirty="0"/>
          </a:p>
        </p:txBody>
      </p:sp>
      <p:sp>
        <p:nvSpPr>
          <p:cNvPr id="30" name="Text 26"/>
          <p:cNvSpPr/>
          <p:nvPr/>
        </p:nvSpPr>
        <p:spPr>
          <a:xfrm>
            <a:off x="835819" y="3737493"/>
            <a:ext cx="1366577" cy="1482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Продвинутые техники</a:t>
            </a:r>
            <a:endParaRPr lang="en-US" sz="855" dirty="0"/>
          </a:p>
        </p:txBody>
      </p:sp>
      <p:sp>
        <p:nvSpPr>
          <p:cNvPr id="31" name="Text 27"/>
          <p:cNvSpPr/>
          <p:nvPr/>
        </p:nvSpPr>
        <p:spPr>
          <a:xfrm>
            <a:off x="835819" y="3737493"/>
            <a:ext cx="3252304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как Replay Buffer и Target Networks критически важны для стабильного обучения</a:t>
            </a:r>
            <a:endParaRPr lang="en-US" sz="855" dirty="0"/>
          </a:p>
        </p:txBody>
      </p:sp>
      <p:sp>
        <p:nvSpPr>
          <p:cNvPr id="32" name="Shape 28"/>
          <p:cNvSpPr/>
          <p:nvPr/>
        </p:nvSpPr>
        <p:spPr>
          <a:xfrm>
            <a:off x="464344" y="4270372"/>
            <a:ext cx="3839766" cy="5400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3" name="Shape 29"/>
          <p:cNvSpPr/>
          <p:nvPr/>
        </p:nvSpPr>
        <p:spPr>
          <a:xfrm>
            <a:off x="464344" y="4270372"/>
            <a:ext cx="28575" cy="540023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34" name="Shape 30"/>
          <p:cNvSpPr/>
          <p:nvPr/>
        </p:nvSpPr>
        <p:spPr>
          <a:xfrm>
            <a:off x="571500" y="4377528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35" name="Text 31"/>
          <p:cNvSpPr/>
          <p:nvPr/>
        </p:nvSpPr>
        <p:spPr>
          <a:xfrm>
            <a:off x="571500" y="4377528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20" dirty="0"/>
          </a:p>
        </p:txBody>
      </p:sp>
      <p:sp>
        <p:nvSpPr>
          <p:cNvPr id="36" name="Text 32"/>
          <p:cNvSpPr/>
          <p:nvPr/>
        </p:nvSpPr>
        <p:spPr>
          <a:xfrm>
            <a:off x="835819" y="4384672"/>
            <a:ext cx="624883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Практика</a:t>
            </a:r>
            <a:endParaRPr lang="en-US" sz="855" dirty="0"/>
          </a:p>
        </p:txBody>
      </p:sp>
      <p:sp>
        <p:nvSpPr>
          <p:cNvPr id="37" name="Text 33"/>
          <p:cNvSpPr/>
          <p:nvPr/>
        </p:nvSpPr>
        <p:spPr>
          <a:xfrm>
            <a:off x="835819" y="4384672"/>
            <a:ext cx="2934909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лучший способ освоить обучение с подкреплением. Начните с простых сред как CartPole</a:t>
            </a:r>
            <a:endParaRPr lang="en-US" sz="855" dirty="0"/>
          </a:p>
        </p:txBody>
      </p:sp>
      <p:sp>
        <p:nvSpPr>
          <p:cNvPr id="38" name="Shape 34"/>
          <p:cNvSpPr/>
          <p:nvPr/>
        </p:nvSpPr>
        <p:spPr>
          <a:xfrm>
            <a:off x="464344" y="5554042"/>
            <a:ext cx="3839766" cy="1240222"/>
          </a:xfrm>
          <a:prstGeom prst="rect">
            <a:avLst/>
          </a:prstGeom>
          <a:solidFill>
            <a:srgbClr val="FEF3C7"/>
          </a:solidFill>
          <a:ln w="198">
            <a:solidFill>
              <a:srgbClr val="F59E0B"/>
            </a:solidFill>
            <a:prstDash val="solid"/>
          </a:ln>
        </p:spPr>
      </p:sp>
      <p:pic>
        <p:nvPicPr>
          <p:cNvPr id="3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718349"/>
            <a:ext cx="114300" cy="114300"/>
          </a:xfrm>
          <a:prstGeom prst="rect">
            <a:avLst/>
          </a:prstGeom>
        </p:spPr>
      </p:pic>
      <p:sp>
        <p:nvSpPr>
          <p:cNvPr id="40" name="Text 35"/>
          <p:cNvSpPr/>
          <p:nvPr/>
        </p:nvSpPr>
        <p:spPr>
          <a:xfrm>
            <a:off x="742950" y="5689774"/>
            <a:ext cx="11055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Следующие шаги</a:t>
            </a:r>
            <a:endParaRPr lang="en-US" sz="900" dirty="0"/>
          </a:p>
        </p:txBody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959813"/>
            <a:ext cx="80367" cy="91446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709017" y="5932661"/>
            <a:ext cx="2266578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Реализуйте DQN для CartPole самостоятельно</a:t>
            </a:r>
            <a:endParaRPr lang="en-US" sz="765" dirty="0"/>
          </a:p>
        </p:txBody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6148425"/>
            <a:ext cx="80367" cy="91446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709017" y="6121273"/>
            <a:ext cx="2246765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Изучите более сложные среды (Atari, MuJoCo)</a:t>
            </a:r>
            <a:endParaRPr lang="en-US" sz="765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6337036"/>
            <a:ext cx="80367" cy="91446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709017" y="6309885"/>
            <a:ext cx="2410820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Экспериментируйте с различными алгоритмами</a:t>
            </a:r>
            <a:endParaRPr lang="en-US" sz="765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6525648"/>
            <a:ext cx="80367" cy="91446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709017" y="6498496"/>
            <a:ext cx="2465431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Присоединитесь к сообществу RL исследователей</a:t>
            </a:r>
            <a:endParaRPr lang="en-US" sz="765" dirty="0"/>
          </a:p>
        </p:txBody>
      </p:sp>
      <p:sp>
        <p:nvSpPr>
          <p:cNvPr id="49" name="Shape 40"/>
          <p:cNvSpPr/>
          <p:nvPr/>
        </p:nvSpPr>
        <p:spPr>
          <a:xfrm>
            <a:off x="4661297" y="931562"/>
            <a:ext cx="4196953" cy="604129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Text 41"/>
          <p:cNvSpPr/>
          <p:nvPr/>
        </p:nvSpPr>
        <p:spPr>
          <a:xfrm>
            <a:off x="4839891" y="1110155"/>
            <a:ext cx="3911203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Ресурсы для изучения</a:t>
            </a:r>
            <a:endParaRPr lang="en-US" sz="1260" dirty="0"/>
          </a:p>
        </p:txBody>
      </p:sp>
      <p:sp>
        <p:nvSpPr>
          <p:cNvPr id="51" name="Shape 42"/>
          <p:cNvSpPr/>
          <p:nvPr/>
        </p:nvSpPr>
        <p:spPr>
          <a:xfrm>
            <a:off x="4839891" y="1498039"/>
            <a:ext cx="178594" cy="178594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004" y="1541599"/>
            <a:ext cx="80367" cy="91446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5075634" y="1493044"/>
            <a:ext cx="1873058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Документация и туториалы</a:t>
            </a:r>
            <a:endParaRPr lang="en-US" sz="990" dirty="0"/>
          </a:p>
        </p:txBody>
      </p:sp>
      <p:sp>
        <p:nvSpPr>
          <p:cNvPr id="54" name="Shape 44"/>
          <p:cNvSpPr/>
          <p:nvPr/>
        </p:nvSpPr>
        <p:spPr>
          <a:xfrm>
            <a:off x="4839891" y="1753093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5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7041" y="1826819"/>
            <a:ext cx="128588" cy="102859"/>
          </a:xfrm>
          <a:prstGeom prst="rect">
            <a:avLst/>
          </a:prstGeom>
        </p:spPr>
      </p:pic>
      <p:sp>
        <p:nvSpPr>
          <p:cNvPr id="56" name="Text 45"/>
          <p:cNvSpPr/>
          <p:nvPr/>
        </p:nvSpPr>
        <p:spPr>
          <a:xfrm>
            <a:off x="5097066" y="1812029"/>
            <a:ext cx="1190495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TorchRL Documentation</a:t>
            </a:r>
            <a:endParaRPr lang="en-US" sz="765" dirty="0"/>
          </a:p>
        </p:txBody>
      </p:sp>
      <p:sp>
        <p:nvSpPr>
          <p:cNvPr id="57" name="Text 46"/>
          <p:cNvSpPr/>
          <p:nvPr/>
        </p:nvSpPr>
        <p:spPr>
          <a:xfrm>
            <a:off x="6216123" y="1812029"/>
            <a:ext cx="1583010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официальная документация</a:t>
            </a:r>
            <a:endParaRPr lang="en-US" sz="765" dirty="0"/>
          </a:p>
        </p:txBody>
      </p:sp>
      <p:sp>
        <p:nvSpPr>
          <p:cNvPr id="58" name="Shape 47"/>
          <p:cNvSpPr/>
          <p:nvPr/>
        </p:nvSpPr>
        <p:spPr>
          <a:xfrm>
            <a:off x="4839891" y="2060553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7041" y="2134279"/>
            <a:ext cx="128588" cy="102859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5097066" y="2119489"/>
            <a:ext cx="1005622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 RL Tutorials</a:t>
            </a:r>
            <a:endParaRPr lang="en-US" sz="765" dirty="0"/>
          </a:p>
        </p:txBody>
      </p:sp>
      <p:sp>
        <p:nvSpPr>
          <p:cNvPr id="61" name="Text 49"/>
          <p:cNvSpPr/>
          <p:nvPr/>
        </p:nvSpPr>
        <p:spPr>
          <a:xfrm>
            <a:off x="6031250" y="2119489"/>
            <a:ext cx="1424201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туториалы по DQN и PPO</a:t>
            </a:r>
            <a:endParaRPr lang="en-US" sz="765" dirty="0"/>
          </a:p>
        </p:txBody>
      </p:sp>
      <p:sp>
        <p:nvSpPr>
          <p:cNvPr id="62" name="Shape 50"/>
          <p:cNvSpPr/>
          <p:nvPr/>
        </p:nvSpPr>
        <p:spPr>
          <a:xfrm>
            <a:off x="4839891" y="2368014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6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7041" y="2441739"/>
            <a:ext cx="128588" cy="102859"/>
          </a:xfrm>
          <a:prstGeom prst="rect">
            <a:avLst/>
          </a:prstGeom>
        </p:spPr>
      </p:pic>
      <p:sp>
        <p:nvSpPr>
          <p:cNvPr id="64" name="Text 51"/>
          <p:cNvSpPr/>
          <p:nvPr/>
        </p:nvSpPr>
        <p:spPr>
          <a:xfrm>
            <a:off x="5097066" y="2426950"/>
            <a:ext cx="62920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Gymnasium</a:t>
            </a:r>
            <a:endParaRPr lang="en-US" sz="765" dirty="0"/>
          </a:p>
        </p:txBody>
      </p:sp>
      <p:sp>
        <p:nvSpPr>
          <p:cNvPr id="65" name="Text 52"/>
          <p:cNvSpPr/>
          <p:nvPr/>
        </p:nvSpPr>
        <p:spPr>
          <a:xfrm>
            <a:off x="5654836" y="2426950"/>
            <a:ext cx="1483640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стандартные среды для RL</a:t>
            </a:r>
            <a:endParaRPr lang="en-US" sz="765" dirty="0"/>
          </a:p>
        </p:txBody>
      </p:sp>
      <p:sp>
        <p:nvSpPr>
          <p:cNvPr id="66" name="Shape 53"/>
          <p:cNvSpPr/>
          <p:nvPr/>
        </p:nvSpPr>
        <p:spPr>
          <a:xfrm>
            <a:off x="4839891" y="2823344"/>
            <a:ext cx="178594" cy="178594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6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2038" y="2866904"/>
            <a:ext cx="114300" cy="91446"/>
          </a:xfrm>
          <a:prstGeom prst="rect">
            <a:avLst/>
          </a:prstGeom>
        </p:spPr>
      </p:pic>
      <p:sp>
        <p:nvSpPr>
          <p:cNvPr id="68" name="Text 54"/>
          <p:cNvSpPr/>
          <p:nvPr/>
        </p:nvSpPr>
        <p:spPr>
          <a:xfrm>
            <a:off x="5075634" y="2818349"/>
            <a:ext cx="1006878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Курсы и книги</a:t>
            </a:r>
            <a:endParaRPr lang="en-US" sz="990" dirty="0"/>
          </a:p>
        </p:txBody>
      </p:sp>
      <p:sp>
        <p:nvSpPr>
          <p:cNvPr id="69" name="Shape 55"/>
          <p:cNvSpPr/>
          <p:nvPr/>
        </p:nvSpPr>
        <p:spPr>
          <a:xfrm>
            <a:off x="4839891" y="3078398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7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7041" y="3152124"/>
            <a:ext cx="89297" cy="102859"/>
          </a:xfrm>
          <a:prstGeom prst="rect">
            <a:avLst/>
          </a:prstGeom>
        </p:spPr>
      </p:pic>
      <p:sp>
        <p:nvSpPr>
          <p:cNvPr id="71" name="Text 56"/>
          <p:cNvSpPr/>
          <p:nvPr/>
        </p:nvSpPr>
        <p:spPr>
          <a:xfrm>
            <a:off x="5057775" y="3135548"/>
            <a:ext cx="2845054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"Reinforcement Learning: An Introduction" — Sutton &amp; Barto</a:t>
            </a:r>
            <a:endParaRPr lang="en-US" sz="765" dirty="0"/>
          </a:p>
        </p:txBody>
      </p:sp>
      <p:sp>
        <p:nvSpPr>
          <p:cNvPr id="72" name="Shape 57"/>
          <p:cNvSpPr/>
          <p:nvPr/>
        </p:nvSpPr>
        <p:spPr>
          <a:xfrm>
            <a:off x="4839891" y="3385858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7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7041" y="3459584"/>
            <a:ext cx="116086" cy="102859"/>
          </a:xfrm>
          <a:prstGeom prst="rect">
            <a:avLst/>
          </a:prstGeom>
        </p:spPr>
      </p:pic>
      <p:sp>
        <p:nvSpPr>
          <p:cNvPr id="74" name="Text 58"/>
          <p:cNvSpPr/>
          <p:nvPr/>
        </p:nvSpPr>
        <p:spPr>
          <a:xfrm>
            <a:off x="5084564" y="3443008"/>
            <a:ext cx="2286586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CS285 Berkeley — Deep Reinforcement Learning</a:t>
            </a:r>
            <a:endParaRPr lang="en-US" sz="765" dirty="0"/>
          </a:p>
        </p:txBody>
      </p:sp>
      <p:sp>
        <p:nvSpPr>
          <p:cNvPr id="75" name="Shape 59"/>
          <p:cNvSpPr/>
          <p:nvPr/>
        </p:nvSpPr>
        <p:spPr>
          <a:xfrm>
            <a:off x="4839891" y="3693319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7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7041" y="3767044"/>
            <a:ext cx="89297" cy="102859"/>
          </a:xfrm>
          <a:prstGeom prst="rect">
            <a:avLst/>
          </a:prstGeom>
        </p:spPr>
      </p:pic>
      <p:sp>
        <p:nvSpPr>
          <p:cNvPr id="77" name="Text 60"/>
          <p:cNvSpPr/>
          <p:nvPr/>
        </p:nvSpPr>
        <p:spPr>
          <a:xfrm>
            <a:off x="5057775" y="3750469"/>
            <a:ext cx="3038047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"Обучение с подкреплением на PyTorch" — сборник рецептов</a:t>
            </a:r>
            <a:endParaRPr lang="en-US" sz="765" dirty="0"/>
          </a:p>
        </p:txBody>
      </p:sp>
      <p:sp>
        <p:nvSpPr>
          <p:cNvPr id="78" name="Shape 61"/>
          <p:cNvSpPr/>
          <p:nvPr/>
        </p:nvSpPr>
        <p:spPr>
          <a:xfrm>
            <a:off x="4839891" y="4148649"/>
            <a:ext cx="178594" cy="178594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7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2038" y="4192209"/>
            <a:ext cx="114300" cy="91446"/>
          </a:xfrm>
          <a:prstGeom prst="rect">
            <a:avLst/>
          </a:prstGeom>
        </p:spPr>
      </p:pic>
      <p:sp>
        <p:nvSpPr>
          <p:cNvPr id="80" name="Text 62"/>
          <p:cNvSpPr/>
          <p:nvPr/>
        </p:nvSpPr>
        <p:spPr>
          <a:xfrm>
            <a:off x="5075634" y="4143654"/>
            <a:ext cx="1875430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Библиотеки и инструменты</a:t>
            </a:r>
            <a:endParaRPr lang="en-US" sz="990" dirty="0"/>
          </a:p>
        </p:txBody>
      </p:sp>
      <p:sp>
        <p:nvSpPr>
          <p:cNvPr id="81" name="Shape 63"/>
          <p:cNvSpPr/>
          <p:nvPr/>
        </p:nvSpPr>
        <p:spPr>
          <a:xfrm>
            <a:off x="4839891" y="4403703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8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7041" y="4477429"/>
            <a:ext cx="76795" cy="102859"/>
          </a:xfrm>
          <a:prstGeom prst="rect">
            <a:avLst/>
          </a:prstGeom>
        </p:spPr>
      </p:pic>
      <p:sp>
        <p:nvSpPr>
          <p:cNvPr id="83" name="Text 64"/>
          <p:cNvSpPr/>
          <p:nvPr/>
        </p:nvSpPr>
        <p:spPr>
          <a:xfrm>
            <a:off x="5045273" y="4462639"/>
            <a:ext cx="793766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TorchRL GitHub</a:t>
            </a:r>
            <a:endParaRPr lang="en-US" sz="765" dirty="0"/>
          </a:p>
        </p:txBody>
      </p:sp>
      <p:sp>
        <p:nvSpPr>
          <p:cNvPr id="84" name="Text 65"/>
          <p:cNvSpPr/>
          <p:nvPr/>
        </p:nvSpPr>
        <p:spPr>
          <a:xfrm>
            <a:off x="5767601" y="4462639"/>
            <a:ext cx="1441000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исходный код и примеры</a:t>
            </a:r>
            <a:endParaRPr lang="en-US" sz="765" dirty="0"/>
          </a:p>
        </p:txBody>
      </p:sp>
      <p:sp>
        <p:nvSpPr>
          <p:cNvPr id="85" name="Shape 66"/>
          <p:cNvSpPr/>
          <p:nvPr/>
        </p:nvSpPr>
        <p:spPr>
          <a:xfrm>
            <a:off x="4839891" y="4711164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8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7041" y="4784889"/>
            <a:ext cx="76795" cy="102859"/>
          </a:xfrm>
          <a:prstGeom prst="rect">
            <a:avLst/>
          </a:prstGeom>
        </p:spPr>
      </p:pic>
      <p:sp>
        <p:nvSpPr>
          <p:cNvPr id="87" name="Text 67"/>
          <p:cNvSpPr/>
          <p:nvPr/>
        </p:nvSpPr>
        <p:spPr>
          <a:xfrm>
            <a:off x="5045273" y="4770100"/>
            <a:ext cx="879546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Baselines3</a:t>
            </a:r>
            <a:endParaRPr lang="en-US" sz="765" dirty="0"/>
          </a:p>
        </p:txBody>
      </p:sp>
      <p:sp>
        <p:nvSpPr>
          <p:cNvPr id="88" name="Text 68"/>
          <p:cNvSpPr/>
          <p:nvPr/>
        </p:nvSpPr>
        <p:spPr>
          <a:xfrm>
            <a:off x="5853382" y="4770100"/>
            <a:ext cx="1297149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готовые алгоритмы RL</a:t>
            </a:r>
            <a:endParaRPr lang="en-US" sz="765" dirty="0"/>
          </a:p>
        </p:txBody>
      </p:sp>
      <p:sp>
        <p:nvSpPr>
          <p:cNvPr id="89" name="Shape 69"/>
          <p:cNvSpPr/>
          <p:nvPr/>
        </p:nvSpPr>
        <p:spPr>
          <a:xfrm>
            <a:off x="4839891" y="5018624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9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7041" y="5092350"/>
            <a:ext cx="76795" cy="102859"/>
          </a:xfrm>
          <a:prstGeom prst="rect">
            <a:avLst/>
          </a:prstGeom>
        </p:spPr>
      </p:pic>
      <p:sp>
        <p:nvSpPr>
          <p:cNvPr id="91" name="Text 70"/>
          <p:cNvSpPr/>
          <p:nvPr/>
        </p:nvSpPr>
        <p:spPr>
          <a:xfrm>
            <a:off x="5045273" y="5077560"/>
            <a:ext cx="498081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Tianshou</a:t>
            </a:r>
            <a:endParaRPr lang="en-US" sz="765" dirty="0"/>
          </a:p>
        </p:txBody>
      </p:sp>
      <p:sp>
        <p:nvSpPr>
          <p:cNvPr id="92" name="Text 71"/>
          <p:cNvSpPr/>
          <p:nvPr/>
        </p:nvSpPr>
        <p:spPr>
          <a:xfrm>
            <a:off x="5471917" y="5077560"/>
            <a:ext cx="1654029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модульная библиотека для RL</a:t>
            </a:r>
            <a:endParaRPr lang="en-US" sz="765" dirty="0"/>
          </a:p>
        </p:txBody>
      </p:sp>
      <p:sp>
        <p:nvSpPr>
          <p:cNvPr id="93" name="Shape 72"/>
          <p:cNvSpPr/>
          <p:nvPr/>
        </p:nvSpPr>
        <p:spPr>
          <a:xfrm>
            <a:off x="4839891" y="5473954"/>
            <a:ext cx="178594" cy="178594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94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72038" y="5517514"/>
            <a:ext cx="114300" cy="91446"/>
          </a:xfrm>
          <a:prstGeom prst="rect">
            <a:avLst/>
          </a:prstGeom>
        </p:spPr>
      </p:pic>
      <p:sp>
        <p:nvSpPr>
          <p:cNvPr id="95" name="Text 73"/>
          <p:cNvSpPr/>
          <p:nvPr/>
        </p:nvSpPr>
        <p:spPr>
          <a:xfrm>
            <a:off x="5075634" y="5468959"/>
            <a:ext cx="855157" cy="1886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Сообщества</a:t>
            </a:r>
            <a:endParaRPr lang="en-US" sz="990" dirty="0"/>
          </a:p>
        </p:txBody>
      </p:sp>
      <p:sp>
        <p:nvSpPr>
          <p:cNvPr id="96" name="Shape 74"/>
          <p:cNvSpPr/>
          <p:nvPr/>
        </p:nvSpPr>
        <p:spPr>
          <a:xfrm>
            <a:off x="4839891" y="5729008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9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7041" y="5802734"/>
            <a:ext cx="128588" cy="102859"/>
          </a:xfrm>
          <a:prstGeom prst="rect">
            <a:avLst/>
          </a:prstGeom>
        </p:spPr>
      </p:pic>
      <p:sp>
        <p:nvSpPr>
          <p:cNvPr id="98" name="Text 75"/>
          <p:cNvSpPr/>
          <p:nvPr/>
        </p:nvSpPr>
        <p:spPr>
          <a:xfrm>
            <a:off x="5097066" y="5786158"/>
            <a:ext cx="2489234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Reddit r/MachineLearning — обсуждения и новости</a:t>
            </a:r>
            <a:endParaRPr lang="en-US" sz="765" dirty="0"/>
          </a:p>
        </p:txBody>
      </p:sp>
      <p:sp>
        <p:nvSpPr>
          <p:cNvPr id="99" name="Shape 76"/>
          <p:cNvSpPr/>
          <p:nvPr/>
        </p:nvSpPr>
        <p:spPr>
          <a:xfrm>
            <a:off x="4839891" y="6036469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100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97041" y="6110194"/>
            <a:ext cx="128588" cy="102859"/>
          </a:xfrm>
          <a:prstGeom prst="rect">
            <a:avLst/>
          </a:prstGeom>
        </p:spPr>
      </p:pic>
      <p:sp>
        <p:nvSpPr>
          <p:cNvPr id="101" name="Text 77"/>
          <p:cNvSpPr/>
          <p:nvPr/>
        </p:nvSpPr>
        <p:spPr>
          <a:xfrm>
            <a:off x="5097066" y="6093619"/>
            <a:ext cx="2051428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Discord PyTorch — чат для разработчиков</a:t>
            </a:r>
            <a:endParaRPr lang="en-US" sz="765" dirty="0"/>
          </a:p>
        </p:txBody>
      </p:sp>
      <p:sp>
        <p:nvSpPr>
          <p:cNvPr id="102" name="Shape 78"/>
          <p:cNvSpPr/>
          <p:nvPr/>
        </p:nvSpPr>
        <p:spPr>
          <a:xfrm>
            <a:off x="4839891" y="6343929"/>
            <a:ext cx="3839766" cy="250310"/>
          </a:xfrm>
          <a:prstGeom prst="rect">
            <a:avLst/>
          </a:prstGeom>
          <a:solidFill>
            <a:srgbClr val="F8FAFC"/>
          </a:solidFill>
          <a:ln/>
        </p:spPr>
      </p:sp>
      <p:pic>
        <p:nvPicPr>
          <p:cNvPr id="103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97041" y="6417655"/>
            <a:ext cx="128588" cy="102859"/>
          </a:xfrm>
          <a:prstGeom prst="rect">
            <a:avLst/>
          </a:prstGeom>
        </p:spPr>
      </p:pic>
      <p:sp>
        <p:nvSpPr>
          <p:cNvPr id="104" name="Text 79"/>
          <p:cNvSpPr/>
          <p:nvPr/>
        </p:nvSpPr>
        <p:spPr>
          <a:xfrm>
            <a:off x="5097066" y="6401079"/>
            <a:ext cx="2306706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OpenAI Forum — обсуждения RL исследований</a:t>
            </a:r>
            <a:endParaRPr lang="en-US" sz="765" dirty="0"/>
          </a:p>
        </p:txBody>
      </p:sp>
      <p:sp>
        <p:nvSpPr>
          <p:cNvPr id="105" name="Shape 80"/>
          <p:cNvSpPr/>
          <p:nvPr/>
        </p:nvSpPr>
        <p:spPr>
          <a:xfrm>
            <a:off x="285750" y="5217812"/>
            <a:ext cx="8572500" cy="1880229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6" name="Text 81"/>
          <p:cNvSpPr/>
          <p:nvPr/>
        </p:nvSpPr>
        <p:spPr>
          <a:xfrm>
            <a:off x="464344" y="5396405"/>
            <a:ext cx="82867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Спасибо за внимание!</a:t>
            </a:r>
            <a:endParaRPr lang="en-US" sz="1350" dirty="0"/>
          </a:p>
        </p:txBody>
      </p:sp>
      <p:sp>
        <p:nvSpPr>
          <p:cNvPr id="107" name="Text 82"/>
          <p:cNvSpPr/>
          <p:nvPr/>
        </p:nvSpPr>
        <p:spPr>
          <a:xfrm>
            <a:off x="464344" y="5760737"/>
            <a:ext cx="8286750" cy="3772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с подкреплением — это увлекательная область, которая продолжает развиваться. </a:t>
            </a:r>
            <a:endParaRPr lang="en-US" sz="990" dirty="0"/>
          </a:p>
          <a:p>
            <a:pPr algn="ctr" indent="0" marL="0">
              <a:buNone/>
            </a:pPr>
            <a:r>
              <a:rPr lang="en-US" sz="990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Начните с простых примеров и постепенно переходите к более сложным задачам.</a:t>
            </a:r>
            <a:endParaRPr lang="en-US" sz="990" dirty="0"/>
          </a:p>
        </p:txBody>
      </p:sp>
      <p:sp>
        <p:nvSpPr>
          <p:cNvPr id="108" name="Shape 83"/>
          <p:cNvSpPr/>
          <p:nvPr/>
        </p:nvSpPr>
        <p:spPr>
          <a:xfrm>
            <a:off x="464344" y="6280835"/>
            <a:ext cx="8215313" cy="638612"/>
          </a:xfrm>
          <a:prstGeom prst="rect">
            <a:avLst/>
          </a:prstGeom>
          <a:solidFill>
            <a:srgbClr val="F0FDF4"/>
          </a:solidFill>
          <a:ln w="198">
            <a:solidFill>
              <a:srgbClr val="10B981"/>
            </a:solidFill>
            <a:prstDash val="solid"/>
          </a:ln>
        </p:spPr>
      </p:sp>
      <p:sp>
        <p:nvSpPr>
          <p:cNvPr id="109" name="Text 84"/>
          <p:cNvSpPr/>
          <p:nvPr/>
        </p:nvSpPr>
        <p:spPr>
          <a:xfrm>
            <a:off x="571500" y="6387991"/>
            <a:ext cx="8072438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8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Удачи в изучении Reinforcement Learning!</a:t>
            </a:r>
            <a:endParaRPr lang="en-US" sz="1080" dirty="0"/>
          </a:p>
        </p:txBody>
      </p:sp>
      <p:sp>
        <p:nvSpPr>
          <p:cNvPr id="110" name="Text 85"/>
          <p:cNvSpPr/>
          <p:nvPr/>
        </p:nvSpPr>
        <p:spPr>
          <a:xfrm>
            <a:off x="571500" y="6629428"/>
            <a:ext cx="8072438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Помните: практика — ключ к успеху в RL</a:t>
            </a:r>
            <a:endParaRPr lang="en-US" sz="8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743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3581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Что такое обучение с подкреплением?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428625" y="1357313"/>
            <a:ext cx="4000500" cy="3571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1357313"/>
            <a:ext cx="35719" cy="357187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614488"/>
            <a:ext cx="128588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963" y="1571625"/>
            <a:ext cx="12678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Определение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42938" y="1985963"/>
            <a:ext cx="1922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с подкреплением</a:t>
            </a:r>
            <a:endParaRPr lang="en-US" sz="990" dirty="0"/>
          </a:p>
        </p:txBody>
      </p:sp>
      <p:sp>
        <p:nvSpPr>
          <p:cNvPr id="9" name="Text 5"/>
          <p:cNvSpPr/>
          <p:nvPr/>
        </p:nvSpPr>
        <p:spPr>
          <a:xfrm>
            <a:off x="642938" y="1985963"/>
            <a:ext cx="3636057" cy="77495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(Reinforcement Learning) — это метод машинного обучения, при котором агент обучается принимать решения через взаимодействие со средой.</a:t>
            </a:r>
            <a:endParaRPr lang="en-US" sz="990" dirty="0"/>
          </a:p>
        </p:txBody>
      </p:sp>
      <p:sp>
        <p:nvSpPr>
          <p:cNvPr id="10" name="Text 6"/>
          <p:cNvSpPr/>
          <p:nvPr/>
        </p:nvSpPr>
        <p:spPr>
          <a:xfrm>
            <a:off x="642938" y="2933514"/>
            <a:ext cx="10507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Агент получает</a:t>
            </a:r>
            <a:endParaRPr lang="en-US" sz="990" dirty="0"/>
          </a:p>
        </p:txBody>
      </p:sp>
      <p:sp>
        <p:nvSpPr>
          <p:cNvPr id="11" name="Text 7"/>
          <p:cNvSpPr/>
          <p:nvPr/>
        </p:nvSpPr>
        <p:spPr>
          <a:xfrm>
            <a:off x="1622245" y="2933514"/>
            <a:ext cx="636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награды</a:t>
            </a:r>
            <a:endParaRPr lang="en-US" sz="990" dirty="0"/>
          </a:p>
        </p:txBody>
      </p:sp>
      <p:sp>
        <p:nvSpPr>
          <p:cNvPr id="12" name="Text 8"/>
          <p:cNvSpPr/>
          <p:nvPr/>
        </p:nvSpPr>
        <p:spPr>
          <a:xfrm>
            <a:off x="2187327" y="2933514"/>
            <a:ext cx="3711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или</a:t>
            </a:r>
            <a:endParaRPr lang="en-US" sz="990" dirty="0"/>
          </a:p>
        </p:txBody>
      </p:sp>
      <p:sp>
        <p:nvSpPr>
          <p:cNvPr id="13" name="Text 9"/>
          <p:cNvSpPr/>
          <p:nvPr/>
        </p:nvSpPr>
        <p:spPr>
          <a:xfrm>
            <a:off x="2487030" y="2933514"/>
            <a:ext cx="7783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наказания</a:t>
            </a:r>
            <a:endParaRPr lang="en-US" sz="990" dirty="0"/>
          </a:p>
        </p:txBody>
      </p:sp>
      <p:sp>
        <p:nvSpPr>
          <p:cNvPr id="14" name="Text 10"/>
          <p:cNvSpPr/>
          <p:nvPr/>
        </p:nvSpPr>
        <p:spPr>
          <a:xfrm>
            <a:off x="642938" y="2933514"/>
            <a:ext cx="3611919" cy="5737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за свои действия и учится максимизировать суммарную награду через процесс проб и ошибок.</a:t>
            </a:r>
            <a:endParaRPr lang="en-US" sz="990" dirty="0"/>
          </a:p>
        </p:txBody>
      </p:sp>
      <p:sp>
        <p:nvSpPr>
          <p:cNvPr id="15" name="Shape 11"/>
          <p:cNvSpPr/>
          <p:nvPr/>
        </p:nvSpPr>
        <p:spPr>
          <a:xfrm>
            <a:off x="642938" y="3665609"/>
            <a:ext cx="3571875" cy="557213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6" name="Shape 12"/>
          <p:cNvSpPr/>
          <p:nvPr/>
        </p:nvSpPr>
        <p:spPr>
          <a:xfrm>
            <a:off x="642938" y="3665609"/>
            <a:ext cx="28575" cy="557213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" name="Text 13"/>
          <p:cNvSpPr/>
          <p:nvPr/>
        </p:nvSpPr>
        <p:spPr>
          <a:xfrm>
            <a:off x="750094" y="3779909"/>
            <a:ext cx="10281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Ключевая идея: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750094" y="3779909"/>
            <a:ext cx="331539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через опыт и обратную связь от среды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4714875" y="1357313"/>
            <a:ext cx="4000500" cy="3571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4929188" y="1571625"/>
            <a:ext cx="36433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Типы машинного обучения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4929188" y="1971675"/>
            <a:ext cx="3571875" cy="709464"/>
          </a:xfrm>
          <a:prstGeom prst="rect">
            <a:avLst/>
          </a:prstGeom>
          <a:solidFill>
            <a:srgbClr val="FEF3C7"/>
          </a:solidFill>
          <a:ln/>
        </p:spPr>
      </p:sp>
      <p:sp>
        <p:nvSpPr>
          <p:cNvPr id="22" name="Shape 18"/>
          <p:cNvSpPr/>
          <p:nvPr/>
        </p:nvSpPr>
        <p:spPr>
          <a:xfrm>
            <a:off x="4929188" y="1971675"/>
            <a:ext cx="28575" cy="709464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23" name="Shape 19"/>
          <p:cNvSpPr/>
          <p:nvPr/>
        </p:nvSpPr>
        <p:spPr>
          <a:xfrm>
            <a:off x="5036344" y="2183532"/>
            <a:ext cx="285750" cy="285750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94" y="2257816"/>
            <a:ext cx="171450" cy="13715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429250" y="2078831"/>
            <a:ext cx="30360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с учителем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5429250" y="2286000"/>
            <a:ext cx="3036094" cy="28798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на размеченных данных с известными правильными ответами</a:t>
            </a:r>
            <a:endParaRPr lang="en-US" sz="810" dirty="0"/>
          </a:p>
        </p:txBody>
      </p:sp>
      <p:sp>
        <p:nvSpPr>
          <p:cNvPr id="27" name="Shape 22"/>
          <p:cNvSpPr/>
          <p:nvPr/>
        </p:nvSpPr>
        <p:spPr>
          <a:xfrm>
            <a:off x="4929188" y="2788295"/>
            <a:ext cx="3571875" cy="709464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28" name="Shape 23"/>
          <p:cNvSpPr/>
          <p:nvPr/>
        </p:nvSpPr>
        <p:spPr>
          <a:xfrm>
            <a:off x="4929188" y="2788295"/>
            <a:ext cx="28575" cy="70946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9" name="Shape 24"/>
          <p:cNvSpPr/>
          <p:nvPr/>
        </p:nvSpPr>
        <p:spPr>
          <a:xfrm>
            <a:off x="5036344" y="3000152"/>
            <a:ext cx="285750" cy="285750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60" y="3074436"/>
            <a:ext cx="137517" cy="137154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5429250" y="2895451"/>
            <a:ext cx="30360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без учителя</a:t>
            </a:r>
            <a:endParaRPr lang="en-US" sz="900" dirty="0"/>
          </a:p>
        </p:txBody>
      </p:sp>
      <p:sp>
        <p:nvSpPr>
          <p:cNvPr id="32" name="Text 26"/>
          <p:cNvSpPr/>
          <p:nvPr/>
        </p:nvSpPr>
        <p:spPr>
          <a:xfrm>
            <a:off x="5429250" y="3102620"/>
            <a:ext cx="3036094" cy="28798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Поиск скрытых закономерностей в неразмеченных данных</a:t>
            </a:r>
            <a:endParaRPr lang="en-US" sz="810" dirty="0"/>
          </a:p>
        </p:txBody>
      </p:sp>
      <p:sp>
        <p:nvSpPr>
          <p:cNvPr id="33" name="Shape 27"/>
          <p:cNvSpPr/>
          <p:nvPr/>
        </p:nvSpPr>
        <p:spPr>
          <a:xfrm>
            <a:off x="4929188" y="3604915"/>
            <a:ext cx="3571875" cy="709464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34" name="Shape 28"/>
          <p:cNvSpPr/>
          <p:nvPr/>
        </p:nvSpPr>
        <p:spPr>
          <a:xfrm>
            <a:off x="4929188" y="3604915"/>
            <a:ext cx="28575" cy="70946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5" name="Shape 29"/>
          <p:cNvSpPr/>
          <p:nvPr/>
        </p:nvSpPr>
        <p:spPr>
          <a:xfrm>
            <a:off x="5036344" y="3816772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494" y="3891056"/>
            <a:ext cx="171450" cy="137154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5429250" y="3712071"/>
            <a:ext cx="30360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с подкреплением</a:t>
            </a:r>
            <a:endParaRPr lang="en-US" sz="900" dirty="0"/>
          </a:p>
        </p:txBody>
      </p:sp>
      <p:sp>
        <p:nvSpPr>
          <p:cNvPr id="38" name="Text 31"/>
          <p:cNvSpPr/>
          <p:nvPr/>
        </p:nvSpPr>
        <p:spPr>
          <a:xfrm>
            <a:off x="5429250" y="3919240"/>
            <a:ext cx="3036094" cy="28798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через взаимодействие со средой и получение наград</a:t>
            </a:r>
            <a:endParaRPr lang="en-US" sz="810" dirty="0"/>
          </a:p>
        </p:txBody>
      </p:sp>
      <p:sp>
        <p:nvSpPr>
          <p:cNvPr id="39" name="Shape 32"/>
          <p:cNvSpPr/>
          <p:nvPr/>
        </p:nvSpPr>
        <p:spPr>
          <a:xfrm>
            <a:off x="428625" y="5143500"/>
            <a:ext cx="8286750" cy="217114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0" name="Text 33"/>
          <p:cNvSpPr/>
          <p:nvPr/>
        </p:nvSpPr>
        <p:spPr>
          <a:xfrm>
            <a:off x="642938" y="5357813"/>
            <a:ext cx="79295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Основные компоненты обучения с подкреплением</a:t>
            </a:r>
            <a:endParaRPr lang="en-US" sz="1350" dirty="0"/>
          </a:p>
        </p:txBody>
      </p:sp>
      <p:sp>
        <p:nvSpPr>
          <p:cNvPr id="41" name="Shape 34"/>
          <p:cNvSpPr/>
          <p:nvPr/>
        </p:nvSpPr>
        <p:spPr>
          <a:xfrm>
            <a:off x="642938" y="5793581"/>
            <a:ext cx="1457325" cy="1306748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2" name="Shape 35"/>
          <p:cNvSpPr/>
          <p:nvPr/>
        </p:nvSpPr>
        <p:spPr>
          <a:xfrm>
            <a:off x="1193006" y="5936456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3" name="Text 36"/>
          <p:cNvSpPr/>
          <p:nvPr/>
        </p:nvSpPr>
        <p:spPr>
          <a:xfrm>
            <a:off x="785813" y="6365081"/>
            <a:ext cx="12430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Агент</a:t>
            </a:r>
            <a:endParaRPr lang="en-US" sz="900" dirty="0"/>
          </a:p>
        </p:txBody>
      </p:sp>
      <p:sp>
        <p:nvSpPr>
          <p:cNvPr id="44" name="Text 37"/>
          <p:cNvSpPr/>
          <p:nvPr/>
        </p:nvSpPr>
        <p:spPr>
          <a:xfrm>
            <a:off x="785813" y="6572250"/>
            <a:ext cx="1243013" cy="2377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Обучающаяся система, принимающая решения</a:t>
            </a:r>
            <a:endParaRPr lang="en-US" sz="720" dirty="0"/>
          </a:p>
        </p:txBody>
      </p:sp>
      <p:sp>
        <p:nvSpPr>
          <p:cNvPr id="45" name="Shape 38"/>
          <p:cNvSpPr/>
          <p:nvPr/>
        </p:nvSpPr>
        <p:spPr>
          <a:xfrm>
            <a:off x="2243138" y="5793581"/>
            <a:ext cx="1457325" cy="1306748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6" name="Shape 39"/>
          <p:cNvSpPr/>
          <p:nvPr/>
        </p:nvSpPr>
        <p:spPr>
          <a:xfrm>
            <a:off x="2793206" y="5936456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4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075" y="6029325"/>
            <a:ext cx="171450" cy="171450"/>
          </a:xfrm>
          <a:prstGeom prst="rect">
            <a:avLst/>
          </a:prstGeom>
        </p:spPr>
      </p:pic>
      <p:sp>
        <p:nvSpPr>
          <p:cNvPr id="48" name="Text 40"/>
          <p:cNvSpPr/>
          <p:nvPr/>
        </p:nvSpPr>
        <p:spPr>
          <a:xfrm>
            <a:off x="2386013" y="6365081"/>
            <a:ext cx="12430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Среда</a:t>
            </a:r>
            <a:endParaRPr lang="en-US" sz="900" dirty="0"/>
          </a:p>
        </p:txBody>
      </p:sp>
      <p:sp>
        <p:nvSpPr>
          <p:cNvPr id="49" name="Text 41"/>
          <p:cNvSpPr/>
          <p:nvPr/>
        </p:nvSpPr>
        <p:spPr>
          <a:xfrm>
            <a:off x="2386013" y="6572250"/>
            <a:ext cx="1243013" cy="2377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Окружение, с которым взаимодействует агент</a:t>
            </a:r>
            <a:endParaRPr lang="en-US" sz="720" dirty="0"/>
          </a:p>
        </p:txBody>
      </p:sp>
      <p:sp>
        <p:nvSpPr>
          <p:cNvPr id="50" name="Shape 42"/>
          <p:cNvSpPr/>
          <p:nvPr/>
        </p:nvSpPr>
        <p:spPr>
          <a:xfrm>
            <a:off x="3843338" y="5793581"/>
            <a:ext cx="1457325" cy="1306748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51" name="Shape 43"/>
          <p:cNvSpPr/>
          <p:nvPr/>
        </p:nvSpPr>
        <p:spPr>
          <a:xfrm>
            <a:off x="4393406" y="5936456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559" y="6029325"/>
            <a:ext cx="192881" cy="171450"/>
          </a:xfrm>
          <a:prstGeom prst="rect">
            <a:avLst/>
          </a:prstGeom>
        </p:spPr>
      </p:pic>
      <p:sp>
        <p:nvSpPr>
          <p:cNvPr id="53" name="Text 44"/>
          <p:cNvSpPr/>
          <p:nvPr/>
        </p:nvSpPr>
        <p:spPr>
          <a:xfrm>
            <a:off x="3986213" y="6365081"/>
            <a:ext cx="12430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Состояние</a:t>
            </a:r>
            <a:endParaRPr lang="en-US" sz="900" dirty="0"/>
          </a:p>
        </p:txBody>
      </p:sp>
      <p:sp>
        <p:nvSpPr>
          <p:cNvPr id="54" name="Text 45"/>
          <p:cNvSpPr/>
          <p:nvPr/>
        </p:nvSpPr>
        <p:spPr>
          <a:xfrm>
            <a:off x="3986213" y="6572250"/>
            <a:ext cx="1243013" cy="1188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Текущая ситуация в среде</a:t>
            </a:r>
            <a:endParaRPr lang="en-US" sz="720" dirty="0"/>
          </a:p>
        </p:txBody>
      </p:sp>
      <p:sp>
        <p:nvSpPr>
          <p:cNvPr id="55" name="Shape 46"/>
          <p:cNvSpPr/>
          <p:nvPr/>
        </p:nvSpPr>
        <p:spPr>
          <a:xfrm>
            <a:off x="5443538" y="5793581"/>
            <a:ext cx="1457325" cy="1306748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56" name="Shape 47"/>
          <p:cNvSpPr/>
          <p:nvPr/>
        </p:nvSpPr>
        <p:spPr>
          <a:xfrm>
            <a:off x="5993606" y="5936456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191" y="6029325"/>
            <a:ext cx="150019" cy="171450"/>
          </a:xfrm>
          <a:prstGeom prst="rect">
            <a:avLst/>
          </a:prstGeom>
        </p:spPr>
      </p:pic>
      <p:sp>
        <p:nvSpPr>
          <p:cNvPr id="58" name="Text 48"/>
          <p:cNvSpPr/>
          <p:nvPr/>
        </p:nvSpPr>
        <p:spPr>
          <a:xfrm>
            <a:off x="5586413" y="6365081"/>
            <a:ext cx="12430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Действие</a:t>
            </a:r>
            <a:endParaRPr lang="en-US" sz="900" dirty="0"/>
          </a:p>
        </p:txBody>
      </p:sp>
      <p:sp>
        <p:nvSpPr>
          <p:cNvPr id="59" name="Text 49"/>
          <p:cNvSpPr/>
          <p:nvPr/>
        </p:nvSpPr>
        <p:spPr>
          <a:xfrm>
            <a:off x="5586413" y="6572250"/>
            <a:ext cx="1243013" cy="2377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Выбор агента в данном состоянии</a:t>
            </a:r>
            <a:endParaRPr lang="en-US" sz="720" dirty="0"/>
          </a:p>
        </p:txBody>
      </p:sp>
      <p:sp>
        <p:nvSpPr>
          <p:cNvPr id="60" name="Shape 50"/>
          <p:cNvSpPr/>
          <p:nvPr/>
        </p:nvSpPr>
        <p:spPr>
          <a:xfrm>
            <a:off x="7043738" y="5793581"/>
            <a:ext cx="1457325" cy="1306748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61" name="Shape 51"/>
          <p:cNvSpPr/>
          <p:nvPr/>
        </p:nvSpPr>
        <p:spPr>
          <a:xfrm>
            <a:off x="7593806" y="5936456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6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959" y="6029325"/>
            <a:ext cx="192881" cy="171450"/>
          </a:xfrm>
          <a:prstGeom prst="rect">
            <a:avLst/>
          </a:prstGeom>
        </p:spPr>
      </p:pic>
      <p:sp>
        <p:nvSpPr>
          <p:cNvPr id="63" name="Text 52"/>
          <p:cNvSpPr/>
          <p:nvPr/>
        </p:nvSpPr>
        <p:spPr>
          <a:xfrm>
            <a:off x="7186613" y="6365081"/>
            <a:ext cx="12430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Награда</a:t>
            </a:r>
            <a:endParaRPr lang="en-US" sz="900" dirty="0"/>
          </a:p>
        </p:txBody>
      </p:sp>
      <p:sp>
        <p:nvSpPr>
          <p:cNvPr id="64" name="Text 53"/>
          <p:cNvSpPr/>
          <p:nvPr/>
        </p:nvSpPr>
        <p:spPr>
          <a:xfrm>
            <a:off x="7186613" y="6572250"/>
            <a:ext cx="1243013" cy="3566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Обратная связь от среды за выполненное действие</a:t>
            </a:r>
            <a:endParaRPr lang="en-US" sz="7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29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5010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концепции обучения с подкреплением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357188" y="1143000"/>
            <a:ext cx="4107656" cy="114579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143000"/>
            <a:ext cx="28575" cy="114579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3"/>
          <p:cNvSpPr/>
          <p:nvPr/>
        </p:nvSpPr>
        <p:spPr>
          <a:xfrm>
            <a:off x="500063" y="1285875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79" y="1360159"/>
            <a:ext cx="137517" cy="1371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1538" y="1325891"/>
            <a:ext cx="1413514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Политика (Policy) π</a:t>
            </a:r>
            <a:endParaRPr lang="en-US" sz="1080" dirty="0"/>
          </a:p>
        </p:txBody>
      </p:sp>
      <p:sp>
        <p:nvSpPr>
          <p:cNvPr id="9" name="Text 5"/>
          <p:cNvSpPr/>
          <p:nvPr/>
        </p:nvSpPr>
        <p:spPr>
          <a:xfrm>
            <a:off x="500063" y="1657350"/>
            <a:ext cx="3893344" cy="4885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Стратегия поведения агента — функция, которая определяет, какое действие выбрать в каждом состоянии. Может быть детерминированной или стохастической.</a:t>
            </a:r>
            <a:endParaRPr lang="en-US" sz="855" dirty="0"/>
          </a:p>
        </p:txBody>
      </p:sp>
      <p:sp>
        <p:nvSpPr>
          <p:cNvPr id="10" name="Shape 6"/>
          <p:cNvSpPr/>
          <p:nvPr/>
        </p:nvSpPr>
        <p:spPr>
          <a:xfrm>
            <a:off x="357188" y="2431666"/>
            <a:ext cx="4107656" cy="98293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357188" y="2431666"/>
            <a:ext cx="28575" cy="98293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2" name="Shape 8"/>
          <p:cNvSpPr/>
          <p:nvPr/>
        </p:nvSpPr>
        <p:spPr>
          <a:xfrm>
            <a:off x="500063" y="257454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9" y="2648824"/>
            <a:ext cx="137517" cy="1371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1538" y="2614557"/>
            <a:ext cx="2642546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Функция ценности (Value Function) V</a:t>
            </a:r>
            <a:endParaRPr lang="en-US" sz="1080" dirty="0"/>
          </a:p>
        </p:txBody>
      </p:sp>
      <p:sp>
        <p:nvSpPr>
          <p:cNvPr id="15" name="Text 10"/>
          <p:cNvSpPr/>
          <p:nvPr/>
        </p:nvSpPr>
        <p:spPr>
          <a:xfrm>
            <a:off x="500063" y="2946016"/>
            <a:ext cx="3893344" cy="3257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Ожидаемая суммарная награда, которую агент получит, начиная с определенного состояния и следуя определенной политике.</a:t>
            </a:r>
            <a:endParaRPr lang="en-US" sz="855" dirty="0"/>
          </a:p>
        </p:txBody>
      </p:sp>
      <p:sp>
        <p:nvSpPr>
          <p:cNvPr id="16" name="Shape 11"/>
          <p:cNvSpPr/>
          <p:nvPr/>
        </p:nvSpPr>
        <p:spPr>
          <a:xfrm>
            <a:off x="357188" y="3557476"/>
            <a:ext cx="4107656" cy="114579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357188" y="3557476"/>
            <a:ext cx="28575" cy="114579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8" name="Shape 13"/>
          <p:cNvSpPr/>
          <p:nvPr/>
        </p:nvSpPr>
        <p:spPr>
          <a:xfrm>
            <a:off x="500063" y="370035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5" y="3774635"/>
            <a:ext cx="103584" cy="13715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1538" y="3740367"/>
            <a:ext cx="1952532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Q-функция (Action-Value) Q</a:t>
            </a:r>
            <a:endParaRPr lang="en-US" sz="1080" dirty="0"/>
          </a:p>
        </p:txBody>
      </p:sp>
      <p:sp>
        <p:nvSpPr>
          <p:cNvPr id="21" name="Text 15"/>
          <p:cNvSpPr/>
          <p:nvPr/>
        </p:nvSpPr>
        <p:spPr>
          <a:xfrm>
            <a:off x="500063" y="4071826"/>
            <a:ext cx="3893344" cy="4885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Ожидаемая суммарная награда за выполнение определенного действия в определенном состоянии с последующим следованием политике.</a:t>
            </a:r>
            <a:endParaRPr lang="en-US" sz="855" dirty="0"/>
          </a:p>
        </p:txBody>
      </p:sp>
      <p:sp>
        <p:nvSpPr>
          <p:cNvPr id="22" name="Shape 16"/>
          <p:cNvSpPr/>
          <p:nvPr/>
        </p:nvSpPr>
        <p:spPr>
          <a:xfrm>
            <a:off x="357188" y="4953298"/>
            <a:ext cx="4107656" cy="1583541"/>
          </a:xfrm>
          <a:prstGeom prst="rect">
            <a:avLst/>
          </a:prstGeom>
          <a:solidFill>
            <a:srgbClr val="FEF3C7"/>
          </a:solidFill>
          <a:ln w="198">
            <a:solidFill>
              <a:srgbClr val="F59E0B"/>
            </a:solidFill>
            <a:prstDash val="solid"/>
          </a:ln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5089029"/>
            <a:ext cx="142875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64369" y="5060454"/>
            <a:ext cx="20122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Исследование vs Использование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464344" y="5289054"/>
            <a:ext cx="3964781" cy="43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Фундаментальная дилемма: агент должен балансировать между исследованием новых действий и использованием уже известных хороших действий.</a:t>
            </a:r>
            <a:endParaRPr lang="en-US" sz="810" dirty="0"/>
          </a:p>
        </p:txBody>
      </p:sp>
      <p:sp>
        <p:nvSpPr>
          <p:cNvPr id="26" name="Shape 19"/>
          <p:cNvSpPr/>
          <p:nvPr/>
        </p:nvSpPr>
        <p:spPr>
          <a:xfrm>
            <a:off x="464344" y="5792465"/>
            <a:ext cx="3893344" cy="60864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Text 20"/>
          <p:cNvSpPr/>
          <p:nvPr/>
        </p:nvSpPr>
        <p:spPr>
          <a:xfrm>
            <a:off x="535781" y="5863903"/>
            <a:ext cx="1865691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Исследование</a:t>
            </a:r>
            <a:endParaRPr lang="en-US" sz="720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183" y="6079638"/>
            <a:ext cx="171450" cy="1714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330035" y="5993913"/>
            <a:ext cx="233428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</a:t>
            </a:r>
            <a:endParaRPr lang="en-US" sz="1080" dirty="0"/>
          </a:p>
        </p:txBody>
      </p:sp>
      <p:sp>
        <p:nvSpPr>
          <p:cNvPr id="30" name="Text 22"/>
          <p:cNvSpPr/>
          <p:nvPr/>
        </p:nvSpPr>
        <p:spPr>
          <a:xfrm>
            <a:off x="2492025" y="5863903"/>
            <a:ext cx="1865691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Использование</a:t>
            </a:r>
            <a:endParaRPr lang="en-US" sz="720" dirty="0"/>
          </a:p>
        </p:txBody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426" y="6079638"/>
            <a:ext cx="171450" cy="171450"/>
          </a:xfrm>
          <a:prstGeom prst="rect">
            <a:avLst/>
          </a:prstGeom>
        </p:spPr>
      </p:pic>
      <p:sp>
        <p:nvSpPr>
          <p:cNvPr id="32" name="Shape 23"/>
          <p:cNvSpPr/>
          <p:nvPr/>
        </p:nvSpPr>
        <p:spPr>
          <a:xfrm>
            <a:off x="4679156" y="1143000"/>
            <a:ext cx="4107656" cy="53652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Text 24"/>
          <p:cNvSpPr/>
          <p:nvPr/>
        </p:nvSpPr>
        <p:spPr>
          <a:xfrm>
            <a:off x="4857750" y="1321594"/>
            <a:ext cx="3821906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Уравнение Беллмана</a:t>
            </a:r>
            <a:endParaRPr lang="en-US" sz="1260" dirty="0"/>
          </a:p>
        </p:txBody>
      </p:sp>
      <p:sp>
        <p:nvSpPr>
          <p:cNvPr id="34" name="Shape 25"/>
          <p:cNvSpPr/>
          <p:nvPr/>
        </p:nvSpPr>
        <p:spPr>
          <a:xfrm>
            <a:off x="4857750" y="1704482"/>
            <a:ext cx="3750469" cy="1263495"/>
          </a:xfrm>
          <a:prstGeom prst="rect">
            <a:avLst/>
          </a:prstGeom>
          <a:solidFill>
            <a:srgbClr val="F1F5F9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35" name="Text 26"/>
          <p:cNvSpPr/>
          <p:nvPr/>
        </p:nvSpPr>
        <p:spPr>
          <a:xfrm>
            <a:off x="5072425" y="1874146"/>
            <a:ext cx="963011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7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V(s) = max</a:t>
            </a:r>
            <a:endParaRPr lang="en-US" sz="1170" dirty="0"/>
          </a:p>
        </p:txBody>
      </p:sp>
      <p:sp>
        <p:nvSpPr>
          <p:cNvPr id="36" name="Text 27"/>
          <p:cNvSpPr/>
          <p:nvPr/>
        </p:nvSpPr>
        <p:spPr>
          <a:xfrm>
            <a:off x="5963999" y="1932356"/>
            <a:ext cx="13832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78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</a:t>
            </a:r>
            <a:endParaRPr lang="en-US" sz="878" dirty="0"/>
          </a:p>
        </p:txBody>
      </p:sp>
      <p:sp>
        <p:nvSpPr>
          <p:cNvPr id="37" name="Text 28"/>
          <p:cNvSpPr/>
          <p:nvPr/>
        </p:nvSpPr>
        <p:spPr>
          <a:xfrm>
            <a:off x="6030888" y="1874146"/>
            <a:ext cx="249752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7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Σ</a:t>
            </a:r>
            <a:endParaRPr lang="en-US" sz="1170" dirty="0"/>
          </a:p>
        </p:txBody>
      </p:sp>
      <p:sp>
        <p:nvSpPr>
          <p:cNvPr id="38" name="Text 29"/>
          <p:cNvSpPr/>
          <p:nvPr/>
        </p:nvSpPr>
        <p:spPr>
          <a:xfrm>
            <a:off x="6209202" y="1932356"/>
            <a:ext cx="20518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78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s'</a:t>
            </a:r>
            <a:endParaRPr lang="en-US" sz="878" dirty="0"/>
          </a:p>
        </p:txBody>
      </p:sp>
      <p:sp>
        <p:nvSpPr>
          <p:cNvPr id="39" name="Text 30"/>
          <p:cNvSpPr/>
          <p:nvPr/>
        </p:nvSpPr>
        <p:spPr>
          <a:xfrm>
            <a:off x="6342952" y="1874146"/>
            <a:ext cx="2122029" cy="3907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7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P(s'|s,a) [R(s,a,s') + γV(s')]</a:t>
            </a:r>
            <a:endParaRPr lang="en-US" sz="1170" dirty="0"/>
          </a:p>
        </p:txBody>
      </p:sp>
      <p:sp>
        <p:nvSpPr>
          <p:cNvPr id="40" name="Text 31"/>
          <p:cNvSpPr/>
          <p:nvPr/>
        </p:nvSpPr>
        <p:spPr>
          <a:xfrm>
            <a:off x="5000625" y="2364553"/>
            <a:ext cx="3536156" cy="43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Оптимальная ценность состояния равна максимальной ожидаемой сумме немедленной награды и дисконтированной ценности следующего состояния</a:t>
            </a:r>
            <a:endParaRPr lang="en-US" sz="810" dirty="0"/>
          </a:p>
        </p:txBody>
      </p:sp>
      <p:sp>
        <p:nvSpPr>
          <p:cNvPr id="41" name="Shape 32"/>
          <p:cNvSpPr/>
          <p:nvPr/>
        </p:nvSpPr>
        <p:spPr>
          <a:xfrm>
            <a:off x="4857750" y="3082277"/>
            <a:ext cx="3750469" cy="124580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2" name="Text 33"/>
          <p:cNvSpPr/>
          <p:nvPr/>
        </p:nvSpPr>
        <p:spPr>
          <a:xfrm>
            <a:off x="4964906" y="3189433"/>
            <a:ext cx="36075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Компоненты уравнения:</a:t>
            </a:r>
            <a:endParaRPr lang="en-US" sz="900" dirty="0"/>
          </a:p>
        </p:txBody>
      </p:sp>
      <p:sp>
        <p:nvSpPr>
          <p:cNvPr id="43" name="Text 34"/>
          <p:cNvSpPr/>
          <p:nvPr/>
        </p:nvSpPr>
        <p:spPr>
          <a:xfrm>
            <a:off x="4964906" y="3432321"/>
            <a:ext cx="51281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V(s):</a:t>
            </a:r>
            <a:endParaRPr lang="en-US" sz="810" dirty="0"/>
          </a:p>
        </p:txBody>
      </p:sp>
      <p:sp>
        <p:nvSpPr>
          <p:cNvPr id="44" name="Text 35"/>
          <p:cNvSpPr/>
          <p:nvPr/>
        </p:nvSpPr>
        <p:spPr>
          <a:xfrm>
            <a:off x="5463434" y="3432321"/>
            <a:ext cx="3109066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Ценность состояния s</a:t>
            </a:r>
            <a:endParaRPr lang="en-US" sz="810" dirty="0"/>
          </a:p>
        </p:txBody>
      </p:sp>
      <p:sp>
        <p:nvSpPr>
          <p:cNvPr id="45" name="Text 36"/>
          <p:cNvSpPr/>
          <p:nvPr/>
        </p:nvSpPr>
        <p:spPr>
          <a:xfrm>
            <a:off x="4964906" y="3643759"/>
            <a:ext cx="51281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P(s'|s,a):</a:t>
            </a:r>
            <a:endParaRPr lang="en-US" sz="810" dirty="0"/>
          </a:p>
        </p:txBody>
      </p:sp>
      <p:sp>
        <p:nvSpPr>
          <p:cNvPr id="46" name="Text 37"/>
          <p:cNvSpPr/>
          <p:nvPr/>
        </p:nvSpPr>
        <p:spPr>
          <a:xfrm>
            <a:off x="5463434" y="3643759"/>
            <a:ext cx="3109066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Вероятность перехода в состояние s'</a:t>
            </a:r>
            <a:endParaRPr lang="en-US" sz="810" dirty="0"/>
          </a:p>
        </p:txBody>
      </p:sp>
      <p:sp>
        <p:nvSpPr>
          <p:cNvPr id="47" name="Text 38"/>
          <p:cNvSpPr/>
          <p:nvPr/>
        </p:nvSpPr>
        <p:spPr>
          <a:xfrm>
            <a:off x="4964906" y="3855197"/>
            <a:ext cx="51281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R(s,a,s'):</a:t>
            </a:r>
            <a:endParaRPr lang="en-US" sz="810" dirty="0"/>
          </a:p>
        </p:txBody>
      </p:sp>
      <p:sp>
        <p:nvSpPr>
          <p:cNvPr id="48" name="Text 39"/>
          <p:cNvSpPr/>
          <p:nvPr/>
        </p:nvSpPr>
        <p:spPr>
          <a:xfrm>
            <a:off x="5463434" y="3855197"/>
            <a:ext cx="3109066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Награда за переход</a:t>
            </a:r>
            <a:endParaRPr lang="en-US" sz="810" dirty="0"/>
          </a:p>
        </p:txBody>
      </p:sp>
      <p:sp>
        <p:nvSpPr>
          <p:cNvPr id="49" name="Text 40"/>
          <p:cNvSpPr/>
          <p:nvPr/>
        </p:nvSpPr>
        <p:spPr>
          <a:xfrm>
            <a:off x="4964906" y="4066635"/>
            <a:ext cx="51281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γ:</a:t>
            </a:r>
            <a:endParaRPr lang="en-US" sz="810" dirty="0"/>
          </a:p>
        </p:txBody>
      </p:sp>
      <p:sp>
        <p:nvSpPr>
          <p:cNvPr id="50" name="Text 41"/>
          <p:cNvSpPr/>
          <p:nvPr/>
        </p:nvSpPr>
        <p:spPr>
          <a:xfrm>
            <a:off x="5463434" y="4066635"/>
            <a:ext cx="3109066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Коэффициент дисконтирования (0 ≤ γ ≤ 1)</a:t>
            </a:r>
            <a:endParaRPr lang="en-US" sz="810" dirty="0"/>
          </a:p>
        </p:txBody>
      </p:sp>
      <p:sp>
        <p:nvSpPr>
          <p:cNvPr id="51" name="Shape 42"/>
          <p:cNvSpPr/>
          <p:nvPr/>
        </p:nvSpPr>
        <p:spPr>
          <a:xfrm>
            <a:off x="4857750" y="4435236"/>
            <a:ext cx="3750469" cy="1037323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52" name="Text 43"/>
          <p:cNvSpPr/>
          <p:nvPr/>
        </p:nvSpPr>
        <p:spPr>
          <a:xfrm>
            <a:off x="4964906" y="4542393"/>
            <a:ext cx="36075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Q-функция:</a:t>
            </a:r>
            <a:endParaRPr lang="en-US" sz="900" dirty="0"/>
          </a:p>
        </p:txBody>
      </p:sp>
      <p:sp>
        <p:nvSpPr>
          <p:cNvPr id="53" name="Text 44"/>
          <p:cNvSpPr/>
          <p:nvPr/>
        </p:nvSpPr>
        <p:spPr>
          <a:xfrm>
            <a:off x="4964906" y="4806711"/>
            <a:ext cx="82585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Q(s,a) = Σ</a:t>
            </a:r>
            <a:endParaRPr lang="en-US" sz="990" dirty="0"/>
          </a:p>
        </p:txBody>
      </p:sp>
      <p:sp>
        <p:nvSpPr>
          <p:cNvPr id="54" name="Text 45"/>
          <p:cNvSpPr/>
          <p:nvPr/>
        </p:nvSpPr>
        <p:spPr>
          <a:xfrm>
            <a:off x="5719325" y="4855266"/>
            <a:ext cx="18462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s'</a:t>
            </a:r>
            <a:endParaRPr lang="en-US" sz="743" dirty="0"/>
          </a:p>
        </p:txBody>
      </p:sp>
      <p:sp>
        <p:nvSpPr>
          <p:cNvPr id="55" name="Text 46"/>
          <p:cNvSpPr/>
          <p:nvPr/>
        </p:nvSpPr>
        <p:spPr>
          <a:xfrm>
            <a:off x="5832509" y="4806711"/>
            <a:ext cx="22592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P(s'|s,a) [R(s,a,s') + γ max</a:t>
            </a:r>
            <a:endParaRPr lang="en-US" sz="990" dirty="0"/>
          </a:p>
        </p:txBody>
      </p:sp>
      <p:sp>
        <p:nvSpPr>
          <p:cNvPr id="56" name="Text 47"/>
          <p:cNvSpPr/>
          <p:nvPr/>
        </p:nvSpPr>
        <p:spPr>
          <a:xfrm>
            <a:off x="8020283" y="4855266"/>
            <a:ext cx="18462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a'</a:t>
            </a:r>
            <a:endParaRPr lang="en-US" sz="743" dirty="0"/>
          </a:p>
        </p:txBody>
      </p:sp>
      <p:sp>
        <p:nvSpPr>
          <p:cNvPr id="57" name="Text 48"/>
          <p:cNvSpPr/>
          <p:nvPr/>
        </p:nvSpPr>
        <p:spPr>
          <a:xfrm>
            <a:off x="4964906" y="4995323"/>
            <a:ext cx="7504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Q(s',a')]</a:t>
            </a:r>
            <a:endParaRPr lang="en-US" sz="990" dirty="0"/>
          </a:p>
        </p:txBody>
      </p:sp>
      <p:sp>
        <p:nvSpPr>
          <p:cNvPr id="58" name="Text 49"/>
          <p:cNvSpPr/>
          <p:nvPr/>
        </p:nvSpPr>
        <p:spPr>
          <a:xfrm>
            <a:off x="4964906" y="5219653"/>
            <a:ext cx="3607594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Q-функция оценивает качество выполнения действия a в состоянии s</a:t>
            </a:r>
            <a:endParaRPr lang="en-US" sz="76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550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5010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2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Введение в PyTorch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357188" y="1143000"/>
            <a:ext cx="4107656" cy="485278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125266" y="1357313"/>
            <a:ext cx="571500" cy="571500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00188"/>
            <a:ext cx="250031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035969"/>
            <a:ext cx="3750469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2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</a:t>
            </a:r>
            <a:endParaRPr lang="en-US" sz="1620" dirty="0"/>
          </a:p>
        </p:txBody>
      </p:sp>
      <p:sp>
        <p:nvSpPr>
          <p:cNvPr id="8" name="Text 4"/>
          <p:cNvSpPr/>
          <p:nvPr/>
        </p:nvSpPr>
        <p:spPr>
          <a:xfrm>
            <a:off x="571500" y="2680329"/>
            <a:ext cx="565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</a:t>
            </a:r>
            <a:endParaRPr lang="en-US" sz="990" dirty="0"/>
          </a:p>
        </p:txBody>
      </p:sp>
      <p:sp>
        <p:nvSpPr>
          <p:cNvPr id="9" name="Text 5"/>
          <p:cNvSpPr/>
          <p:nvPr/>
        </p:nvSpPr>
        <p:spPr>
          <a:xfrm>
            <a:off x="571500" y="2680329"/>
            <a:ext cx="3737772" cy="77495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это открытая библиотека машинного обучения, разработанная Facebook AI Research. Она предоставляет гибкие инструменты для создания и обучения нейронных сетей.</a:t>
            </a:r>
            <a:endParaRPr lang="en-US" sz="990" dirty="0"/>
          </a:p>
        </p:txBody>
      </p:sp>
      <p:sp>
        <p:nvSpPr>
          <p:cNvPr id="10" name="Text 6"/>
          <p:cNvSpPr/>
          <p:nvPr/>
        </p:nvSpPr>
        <p:spPr>
          <a:xfrm>
            <a:off x="571500" y="3613593"/>
            <a:ext cx="3750469" cy="6035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 особенно популярен в исследовательском сообществе благодаря своей простоте использования и динамическим вычислительным графам.</a:t>
            </a:r>
            <a:endParaRPr lang="en-US" sz="990" dirty="0"/>
          </a:p>
        </p:txBody>
      </p:sp>
      <p:sp>
        <p:nvSpPr>
          <p:cNvPr id="11" name="Shape 7"/>
          <p:cNvSpPr/>
          <p:nvPr/>
        </p:nvSpPr>
        <p:spPr>
          <a:xfrm>
            <a:off x="571500" y="4359976"/>
            <a:ext cx="3679031" cy="1421495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2" name="Text 8"/>
          <p:cNvSpPr/>
          <p:nvPr/>
        </p:nvSpPr>
        <p:spPr>
          <a:xfrm>
            <a:off x="714375" y="4502851"/>
            <a:ext cx="3464719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особенности</a:t>
            </a:r>
            <a:endParaRPr lang="en-US" sz="108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4840002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00113" y="4815725"/>
            <a:ext cx="2182025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Динамические вычислительные графы</a:t>
            </a:r>
            <a:endParaRPr lang="en-US" sz="855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5060007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00113" y="5035730"/>
            <a:ext cx="1571262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Простой и интуитивный API</a:t>
            </a:r>
            <a:endParaRPr lang="en-US" sz="855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5280013"/>
            <a:ext cx="114300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00113" y="5255735"/>
            <a:ext cx="1505015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Поддержка GPU ускорения</a:t>
            </a:r>
            <a:endParaRPr lang="en-US" sz="855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5500018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00113" y="5475740"/>
            <a:ext cx="1710342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Богатая экосистема библиотек</a:t>
            </a:r>
            <a:endParaRPr lang="en-US" sz="855" dirty="0"/>
          </a:p>
        </p:txBody>
      </p:sp>
      <p:sp>
        <p:nvSpPr>
          <p:cNvPr id="21" name="Shape 13"/>
          <p:cNvSpPr/>
          <p:nvPr/>
        </p:nvSpPr>
        <p:spPr>
          <a:xfrm>
            <a:off x="4679156" y="1143000"/>
            <a:ext cx="4107656" cy="198931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4"/>
          <p:cNvSpPr/>
          <p:nvPr/>
        </p:nvSpPr>
        <p:spPr>
          <a:xfrm>
            <a:off x="4679156" y="1143000"/>
            <a:ext cx="28575" cy="198931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Shape 15"/>
          <p:cNvSpPr/>
          <p:nvPr/>
        </p:nvSpPr>
        <p:spPr>
          <a:xfrm>
            <a:off x="4857750" y="1321594"/>
            <a:ext cx="321469" cy="321469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368" y="1408016"/>
            <a:ext cx="148233" cy="14859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264944" y="1370874"/>
            <a:ext cx="1750107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 для RL</a:t>
            </a:r>
            <a:endParaRPr lang="en-US" sz="1170" dirty="0"/>
          </a:p>
        </p:txBody>
      </p:sp>
      <p:sp>
        <p:nvSpPr>
          <p:cNvPr id="26" name="Text 17"/>
          <p:cNvSpPr/>
          <p:nvPr/>
        </p:nvSpPr>
        <p:spPr>
          <a:xfrm>
            <a:off x="4857750" y="1750219"/>
            <a:ext cx="38219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PyTorch идеально подходит для обучения с подкреплением благодаря своей гибкости и возможности динамического изменения архитектуры сети.</a:t>
            </a:r>
            <a:endParaRPr lang="en-US" sz="900" dirty="0"/>
          </a:p>
        </p:txBody>
      </p:sp>
      <p:sp>
        <p:nvSpPr>
          <p:cNvPr id="27" name="Shape 18"/>
          <p:cNvSpPr/>
          <p:nvPr/>
        </p:nvSpPr>
        <p:spPr>
          <a:xfrm>
            <a:off x="4857750" y="2350294"/>
            <a:ext cx="3750469" cy="6034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8" name="Text 19"/>
          <p:cNvSpPr/>
          <p:nvPr/>
        </p:nvSpPr>
        <p:spPr>
          <a:xfrm>
            <a:off x="4943475" y="2436019"/>
            <a:ext cx="1530911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Легкая отладка алгоритмов</a:t>
            </a:r>
            <a:endParaRPr lang="en-US" sz="810" dirty="0"/>
          </a:p>
        </p:txBody>
      </p:sp>
      <p:sp>
        <p:nvSpPr>
          <p:cNvPr id="29" name="Text 20"/>
          <p:cNvSpPr/>
          <p:nvPr/>
        </p:nvSpPr>
        <p:spPr>
          <a:xfrm>
            <a:off x="4943475" y="2580010"/>
            <a:ext cx="1564035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Быстрое прототипирование</a:t>
            </a:r>
            <a:endParaRPr lang="en-US" sz="810" dirty="0"/>
          </a:p>
        </p:txBody>
      </p:sp>
      <p:sp>
        <p:nvSpPr>
          <p:cNvPr id="30" name="Text 21"/>
          <p:cNvSpPr/>
          <p:nvPr/>
        </p:nvSpPr>
        <p:spPr>
          <a:xfrm>
            <a:off x="4943475" y="2724001"/>
            <a:ext cx="2483793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Эффективная работа с последовательностями</a:t>
            </a:r>
            <a:endParaRPr lang="en-US" sz="810" dirty="0"/>
          </a:p>
        </p:txBody>
      </p:sp>
      <p:sp>
        <p:nvSpPr>
          <p:cNvPr id="31" name="Shape 22"/>
          <p:cNvSpPr/>
          <p:nvPr/>
        </p:nvSpPr>
        <p:spPr>
          <a:xfrm>
            <a:off x="4679156" y="3275186"/>
            <a:ext cx="4107656" cy="198931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3"/>
          <p:cNvSpPr/>
          <p:nvPr/>
        </p:nvSpPr>
        <p:spPr>
          <a:xfrm>
            <a:off x="4679156" y="3275186"/>
            <a:ext cx="28575" cy="1989311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3" name="Shape 24"/>
          <p:cNvSpPr/>
          <p:nvPr/>
        </p:nvSpPr>
        <p:spPr>
          <a:xfrm>
            <a:off x="4857750" y="3453780"/>
            <a:ext cx="321469" cy="321469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616" y="3540203"/>
            <a:ext cx="185738" cy="148596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264944" y="3503061"/>
            <a:ext cx="1652801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Гибкость и контроль</a:t>
            </a:r>
            <a:endParaRPr lang="en-US" sz="1170" dirty="0"/>
          </a:p>
        </p:txBody>
      </p:sp>
      <p:sp>
        <p:nvSpPr>
          <p:cNvPr id="36" name="Text 26"/>
          <p:cNvSpPr/>
          <p:nvPr/>
        </p:nvSpPr>
        <p:spPr>
          <a:xfrm>
            <a:off x="4857750" y="3882405"/>
            <a:ext cx="38219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Полный контроль над процессом обучения позволяет легко реализовывать сложные алгоритмы RL и экспериментировать с новыми подходами.</a:t>
            </a:r>
            <a:endParaRPr lang="en-US" sz="900" dirty="0"/>
          </a:p>
        </p:txBody>
      </p:sp>
      <p:sp>
        <p:nvSpPr>
          <p:cNvPr id="37" name="Shape 27"/>
          <p:cNvSpPr/>
          <p:nvPr/>
        </p:nvSpPr>
        <p:spPr>
          <a:xfrm>
            <a:off x="4857750" y="4482480"/>
            <a:ext cx="3750469" cy="60342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8" name="Text 28"/>
          <p:cNvSpPr/>
          <p:nvPr/>
        </p:nvSpPr>
        <p:spPr>
          <a:xfrm>
            <a:off x="4943475" y="4568205"/>
            <a:ext cx="1929482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Императивное программирование</a:t>
            </a:r>
            <a:endParaRPr lang="en-US" sz="810" dirty="0"/>
          </a:p>
        </p:txBody>
      </p:sp>
      <p:sp>
        <p:nvSpPr>
          <p:cNvPr id="39" name="Text 29"/>
          <p:cNvSpPr/>
          <p:nvPr/>
        </p:nvSpPr>
        <p:spPr>
          <a:xfrm>
            <a:off x="4943475" y="4712196"/>
            <a:ext cx="1304934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Прозрачные операции</a:t>
            </a:r>
            <a:endParaRPr lang="en-US" sz="810" dirty="0"/>
          </a:p>
        </p:txBody>
      </p:sp>
      <p:sp>
        <p:nvSpPr>
          <p:cNvPr id="40" name="Text 30"/>
          <p:cNvSpPr/>
          <p:nvPr/>
        </p:nvSpPr>
        <p:spPr>
          <a:xfrm>
            <a:off x="4943475" y="4856187"/>
            <a:ext cx="1219879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Легкая кастомизация</a:t>
            </a:r>
            <a:endParaRPr lang="en-US" sz="810" dirty="0"/>
          </a:p>
        </p:txBody>
      </p:sp>
      <p:sp>
        <p:nvSpPr>
          <p:cNvPr id="41" name="Shape 31"/>
          <p:cNvSpPr/>
          <p:nvPr/>
        </p:nvSpPr>
        <p:spPr>
          <a:xfrm>
            <a:off x="357188" y="5214938"/>
            <a:ext cx="8429625" cy="197851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2"/>
          <p:cNvSpPr/>
          <p:nvPr/>
        </p:nvSpPr>
        <p:spPr>
          <a:xfrm>
            <a:off x="535781" y="5393531"/>
            <a:ext cx="8143875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Основные компоненты PyTorch для RL</a:t>
            </a:r>
            <a:endParaRPr lang="en-US" sz="1260" dirty="0"/>
          </a:p>
        </p:txBody>
      </p:sp>
      <p:sp>
        <p:nvSpPr>
          <p:cNvPr id="43" name="Shape 33"/>
          <p:cNvSpPr/>
          <p:nvPr/>
        </p:nvSpPr>
        <p:spPr>
          <a:xfrm>
            <a:off x="535781" y="5776420"/>
            <a:ext cx="1910953" cy="1238436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4" name="Shape 34"/>
          <p:cNvSpPr/>
          <p:nvPr/>
        </p:nvSpPr>
        <p:spPr>
          <a:xfrm>
            <a:off x="1312664" y="5919295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4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891" y="6017884"/>
            <a:ext cx="160734" cy="160009"/>
          </a:xfrm>
          <a:prstGeom prst="rect">
            <a:avLst/>
          </a:prstGeom>
        </p:spPr>
      </p:pic>
      <p:sp>
        <p:nvSpPr>
          <p:cNvPr id="46" name="Text 35"/>
          <p:cNvSpPr/>
          <p:nvPr/>
        </p:nvSpPr>
        <p:spPr>
          <a:xfrm>
            <a:off x="678656" y="6362207"/>
            <a:ext cx="16966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torch.nn</a:t>
            </a:r>
            <a:endParaRPr lang="en-US" sz="900" dirty="0"/>
          </a:p>
        </p:txBody>
      </p:sp>
      <p:sp>
        <p:nvSpPr>
          <p:cNvPr id="47" name="Text 36"/>
          <p:cNvSpPr/>
          <p:nvPr/>
        </p:nvSpPr>
        <p:spPr>
          <a:xfrm>
            <a:off x="678656" y="6590807"/>
            <a:ext cx="1696641" cy="2525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Модули для создания нейронных сетей и слоев</a:t>
            </a:r>
            <a:endParaRPr lang="en-US" sz="765" dirty="0"/>
          </a:p>
        </p:txBody>
      </p:sp>
      <p:sp>
        <p:nvSpPr>
          <p:cNvPr id="48" name="Shape 37"/>
          <p:cNvSpPr/>
          <p:nvPr/>
        </p:nvSpPr>
        <p:spPr>
          <a:xfrm>
            <a:off x="2589609" y="5776420"/>
            <a:ext cx="1910953" cy="1238436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9" name="Shape 38"/>
          <p:cNvSpPr/>
          <p:nvPr/>
        </p:nvSpPr>
        <p:spPr>
          <a:xfrm>
            <a:off x="3366492" y="5919295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4719" y="6017884"/>
            <a:ext cx="160734" cy="160009"/>
          </a:xfrm>
          <a:prstGeom prst="rect">
            <a:avLst/>
          </a:prstGeom>
        </p:spPr>
      </p:pic>
      <p:sp>
        <p:nvSpPr>
          <p:cNvPr id="51" name="Text 39"/>
          <p:cNvSpPr/>
          <p:nvPr/>
        </p:nvSpPr>
        <p:spPr>
          <a:xfrm>
            <a:off x="2732484" y="6362207"/>
            <a:ext cx="16966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torch.optim</a:t>
            </a:r>
            <a:endParaRPr lang="en-US" sz="900" dirty="0"/>
          </a:p>
        </p:txBody>
      </p:sp>
      <p:sp>
        <p:nvSpPr>
          <p:cNvPr id="52" name="Text 40"/>
          <p:cNvSpPr/>
          <p:nvPr/>
        </p:nvSpPr>
        <p:spPr>
          <a:xfrm>
            <a:off x="2732484" y="6590807"/>
            <a:ext cx="1696641" cy="2525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Оптимизаторы для обучения моделей</a:t>
            </a:r>
            <a:endParaRPr lang="en-US" sz="765" dirty="0"/>
          </a:p>
        </p:txBody>
      </p:sp>
      <p:sp>
        <p:nvSpPr>
          <p:cNvPr id="53" name="Shape 41"/>
          <p:cNvSpPr/>
          <p:nvPr/>
        </p:nvSpPr>
        <p:spPr>
          <a:xfrm>
            <a:off x="4643438" y="5776420"/>
            <a:ext cx="1910953" cy="1238436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54" name="Shape 42"/>
          <p:cNvSpPr/>
          <p:nvPr/>
        </p:nvSpPr>
        <p:spPr>
          <a:xfrm>
            <a:off x="5420320" y="5919295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8724" y="6017884"/>
            <a:ext cx="180380" cy="160009"/>
          </a:xfrm>
          <a:prstGeom prst="rect">
            <a:avLst/>
          </a:prstGeom>
        </p:spPr>
      </p:pic>
      <p:sp>
        <p:nvSpPr>
          <p:cNvPr id="56" name="Text 43"/>
          <p:cNvSpPr/>
          <p:nvPr/>
        </p:nvSpPr>
        <p:spPr>
          <a:xfrm>
            <a:off x="4786313" y="6362207"/>
            <a:ext cx="16966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torch.Tensor</a:t>
            </a:r>
            <a:endParaRPr lang="en-US" sz="900" dirty="0"/>
          </a:p>
        </p:txBody>
      </p:sp>
      <p:sp>
        <p:nvSpPr>
          <p:cNvPr id="57" name="Text 44"/>
          <p:cNvSpPr/>
          <p:nvPr/>
        </p:nvSpPr>
        <p:spPr>
          <a:xfrm>
            <a:off x="4786313" y="6590807"/>
            <a:ext cx="1696641" cy="2525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Многомерные массивы для хранения данных</a:t>
            </a:r>
            <a:endParaRPr lang="en-US" sz="765" dirty="0"/>
          </a:p>
        </p:txBody>
      </p:sp>
      <p:sp>
        <p:nvSpPr>
          <p:cNvPr id="58" name="Shape 45"/>
          <p:cNvSpPr/>
          <p:nvPr/>
        </p:nvSpPr>
        <p:spPr>
          <a:xfrm>
            <a:off x="6697266" y="5776420"/>
            <a:ext cx="1910953" cy="1238436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59" name="Shape 46"/>
          <p:cNvSpPr/>
          <p:nvPr/>
        </p:nvSpPr>
        <p:spPr>
          <a:xfrm>
            <a:off x="7474148" y="5919295"/>
            <a:ext cx="357188" cy="357188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6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913" y="6017884"/>
            <a:ext cx="119658" cy="160009"/>
          </a:xfrm>
          <a:prstGeom prst="rect">
            <a:avLst/>
          </a:prstGeom>
        </p:spPr>
      </p:pic>
      <p:sp>
        <p:nvSpPr>
          <p:cNvPr id="61" name="Text 47"/>
          <p:cNvSpPr/>
          <p:nvPr/>
        </p:nvSpPr>
        <p:spPr>
          <a:xfrm>
            <a:off x="6840141" y="6362207"/>
            <a:ext cx="16966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torch.autograd</a:t>
            </a:r>
            <a:endParaRPr lang="en-US" sz="900" dirty="0"/>
          </a:p>
        </p:txBody>
      </p:sp>
      <p:sp>
        <p:nvSpPr>
          <p:cNvPr id="62" name="Text 48"/>
          <p:cNvSpPr/>
          <p:nvPr/>
        </p:nvSpPr>
        <p:spPr>
          <a:xfrm>
            <a:off x="6840141" y="6590807"/>
            <a:ext cx="1696641" cy="2525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Автоматическое дифференцирование</a:t>
            </a:r>
            <a:endParaRPr lang="en-US" sz="76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1939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501063" cy="39432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Библиотеки для обучения с подкреплением в PyTorch</a:t>
            </a:r>
            <a:endParaRPr lang="en-US" sz="2070" dirty="0"/>
          </a:p>
        </p:txBody>
      </p:sp>
      <p:sp>
        <p:nvSpPr>
          <p:cNvPr id="4" name="Shape 1"/>
          <p:cNvSpPr/>
          <p:nvPr/>
        </p:nvSpPr>
        <p:spPr>
          <a:xfrm>
            <a:off x="357188" y="1108704"/>
            <a:ext cx="4125516" cy="29474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108704"/>
            <a:ext cx="35719" cy="29474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3"/>
          <p:cNvSpPr/>
          <p:nvPr/>
        </p:nvSpPr>
        <p:spPr>
          <a:xfrm>
            <a:off x="535781" y="1296563"/>
            <a:ext cx="428625" cy="42862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04" y="1407988"/>
            <a:ext cx="180380" cy="2057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1563" y="1287298"/>
            <a:ext cx="330398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TorchRL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71563" y="1580192"/>
            <a:ext cx="330398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Официальная библиотека PyTorch для RL</a:t>
            </a:r>
            <a:endParaRPr lang="en-US" sz="810" dirty="0"/>
          </a:p>
        </p:txBody>
      </p:sp>
      <p:sp>
        <p:nvSpPr>
          <p:cNvPr id="10" name="Text 6"/>
          <p:cNvSpPr/>
          <p:nvPr/>
        </p:nvSpPr>
        <p:spPr>
          <a:xfrm>
            <a:off x="535781" y="1877355"/>
            <a:ext cx="38397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Модульная библиотека для обучения с подкреплением, разработанная командой PyTorch. Предоставляет высокоуровневые и низкоуровневые абстракции для RL.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35781" y="2533101"/>
            <a:ext cx="3768328" cy="9487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2" name="Text 8"/>
          <p:cNvSpPr/>
          <p:nvPr/>
        </p:nvSpPr>
        <p:spPr>
          <a:xfrm>
            <a:off x="642938" y="2640257"/>
            <a:ext cx="362545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особенности:</a:t>
            </a:r>
            <a:endParaRPr lang="en-US" sz="81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893135"/>
            <a:ext cx="91083" cy="914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1170" y="2865983"/>
            <a:ext cx="1219712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Модульная архитектура</a:t>
            </a:r>
            <a:endParaRPr lang="en-US" sz="765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3074603"/>
            <a:ext cx="91083" cy="9144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1170" y="3047451"/>
            <a:ext cx="1668317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TensorDict для работы с данными</a:t>
            </a:r>
            <a:endParaRPr lang="en-US" sz="765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3256071"/>
            <a:ext cx="91083" cy="9144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1170" y="3228919"/>
            <a:ext cx="1724462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Поддержка многоагентных систем</a:t>
            </a:r>
            <a:endParaRPr lang="en-US" sz="765" dirty="0"/>
          </a:p>
        </p:txBody>
      </p:sp>
      <p:sp>
        <p:nvSpPr>
          <p:cNvPr id="19" name="Shape 12"/>
          <p:cNvSpPr/>
          <p:nvPr/>
        </p:nvSpPr>
        <p:spPr>
          <a:xfrm>
            <a:off x="535781" y="3588981"/>
            <a:ext cx="3768328" cy="28862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20" name="Text 13"/>
          <p:cNvSpPr/>
          <p:nvPr/>
        </p:nvSpPr>
        <p:spPr>
          <a:xfrm>
            <a:off x="535781" y="3588981"/>
            <a:ext cx="3839766" cy="28862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 install torchrl</a:t>
            </a:r>
            <a:endParaRPr lang="en-US" sz="765" dirty="0"/>
          </a:p>
        </p:txBody>
      </p:sp>
      <p:sp>
        <p:nvSpPr>
          <p:cNvPr id="21" name="Shape 14"/>
          <p:cNvSpPr/>
          <p:nvPr/>
        </p:nvSpPr>
        <p:spPr>
          <a:xfrm>
            <a:off x="4661297" y="1108704"/>
            <a:ext cx="4125516" cy="29474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5"/>
          <p:cNvSpPr/>
          <p:nvPr/>
        </p:nvSpPr>
        <p:spPr>
          <a:xfrm>
            <a:off x="4661297" y="1108704"/>
            <a:ext cx="35719" cy="29474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Shape 16"/>
          <p:cNvSpPr/>
          <p:nvPr/>
        </p:nvSpPr>
        <p:spPr>
          <a:xfrm>
            <a:off x="4839891" y="1296563"/>
            <a:ext cx="428625" cy="428625"/>
          </a:xfrm>
          <a:prstGeom prst="rect">
            <a:avLst/>
          </a:prstGeom>
          <a:solidFill>
            <a:srgbClr val="34D399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616" y="1407988"/>
            <a:ext cx="257175" cy="20574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375672" y="1287298"/>
            <a:ext cx="330398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Gymnasium</a:t>
            </a:r>
            <a:endParaRPr lang="en-US" sz="1350" dirty="0"/>
          </a:p>
        </p:txBody>
      </p:sp>
      <p:sp>
        <p:nvSpPr>
          <p:cNvPr id="26" name="Text 18"/>
          <p:cNvSpPr/>
          <p:nvPr/>
        </p:nvSpPr>
        <p:spPr>
          <a:xfrm>
            <a:off x="5375672" y="1580192"/>
            <a:ext cx="330398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Стандартные среды для RL</a:t>
            </a:r>
            <a:endParaRPr lang="en-US" sz="810" dirty="0"/>
          </a:p>
        </p:txBody>
      </p:sp>
      <p:sp>
        <p:nvSpPr>
          <p:cNvPr id="27" name="Text 19"/>
          <p:cNvSpPr/>
          <p:nvPr/>
        </p:nvSpPr>
        <p:spPr>
          <a:xfrm>
            <a:off x="4839891" y="1877355"/>
            <a:ext cx="38397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Преемник OpenAI Gym — стандартная библиотека сред для обучения с подкреплением. Предоставляет единый интерфейс для различных задач.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4839891" y="2533101"/>
            <a:ext cx="3768328" cy="9487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9" name="Text 21"/>
          <p:cNvSpPr/>
          <p:nvPr/>
        </p:nvSpPr>
        <p:spPr>
          <a:xfrm>
            <a:off x="4947047" y="2640257"/>
            <a:ext cx="362545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особенности:</a:t>
            </a:r>
            <a:endParaRPr lang="en-US" sz="81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047" y="2893135"/>
            <a:ext cx="91083" cy="91446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095280" y="2865983"/>
            <a:ext cx="1353685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Стандартизированный API</a:t>
            </a:r>
            <a:endParaRPr lang="en-US" sz="765" dirty="0"/>
          </a:p>
        </p:txBody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047" y="3074603"/>
            <a:ext cx="91083" cy="91446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095280" y="3047451"/>
            <a:ext cx="1105774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Широкий выбор сред</a:t>
            </a:r>
            <a:endParaRPr lang="en-US" sz="765" dirty="0"/>
          </a:p>
        </p:txBody>
      </p:sp>
      <p:pic>
        <p:nvPicPr>
          <p:cNvPr id="3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47" y="3256071"/>
            <a:ext cx="91083" cy="91446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5095280" y="3228919"/>
            <a:ext cx="1601484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Поддержка Atari, MuJoCo, Box2D</a:t>
            </a:r>
            <a:endParaRPr lang="en-US" sz="765" dirty="0"/>
          </a:p>
        </p:txBody>
      </p:sp>
      <p:sp>
        <p:nvSpPr>
          <p:cNvPr id="36" name="Shape 25"/>
          <p:cNvSpPr/>
          <p:nvPr/>
        </p:nvSpPr>
        <p:spPr>
          <a:xfrm>
            <a:off x="4839891" y="3588981"/>
            <a:ext cx="3768328" cy="28862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7" name="Text 26"/>
          <p:cNvSpPr/>
          <p:nvPr/>
        </p:nvSpPr>
        <p:spPr>
          <a:xfrm>
            <a:off x="4839891" y="3588981"/>
            <a:ext cx="3839766" cy="28862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 install gymnasium</a:t>
            </a:r>
            <a:endParaRPr lang="en-US" sz="765" dirty="0"/>
          </a:p>
        </p:txBody>
      </p:sp>
      <p:sp>
        <p:nvSpPr>
          <p:cNvPr id="38" name="Shape 27"/>
          <p:cNvSpPr/>
          <p:nvPr/>
        </p:nvSpPr>
        <p:spPr>
          <a:xfrm>
            <a:off x="357188" y="4234793"/>
            <a:ext cx="4125516" cy="29474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Shape 28"/>
          <p:cNvSpPr/>
          <p:nvPr/>
        </p:nvSpPr>
        <p:spPr>
          <a:xfrm>
            <a:off x="357188" y="4234793"/>
            <a:ext cx="35719" cy="29474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0" name="Shape 29"/>
          <p:cNvSpPr/>
          <p:nvPr/>
        </p:nvSpPr>
        <p:spPr>
          <a:xfrm>
            <a:off x="535781" y="4422651"/>
            <a:ext cx="428625" cy="428625"/>
          </a:xfrm>
          <a:prstGeom prst="rect">
            <a:avLst/>
          </a:prstGeom>
          <a:solidFill>
            <a:srgbClr val="A78BFA"/>
          </a:solidFill>
          <a:ln/>
        </p:spPr>
      </p:sp>
      <p:pic>
        <p:nvPicPr>
          <p:cNvPr id="4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02" y="4534077"/>
            <a:ext cx="205383" cy="205746"/>
          </a:xfrm>
          <a:prstGeom prst="rect">
            <a:avLst/>
          </a:prstGeom>
        </p:spPr>
      </p:pic>
      <p:sp>
        <p:nvSpPr>
          <p:cNvPr id="42" name="Text 30"/>
          <p:cNvSpPr/>
          <p:nvPr/>
        </p:nvSpPr>
        <p:spPr>
          <a:xfrm>
            <a:off x="1071563" y="4413386"/>
            <a:ext cx="330398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Baselines3</a:t>
            </a:r>
            <a:endParaRPr lang="en-US" sz="1350" dirty="0"/>
          </a:p>
        </p:txBody>
      </p:sp>
      <p:sp>
        <p:nvSpPr>
          <p:cNvPr id="43" name="Text 31"/>
          <p:cNvSpPr/>
          <p:nvPr/>
        </p:nvSpPr>
        <p:spPr>
          <a:xfrm>
            <a:off x="1071563" y="4706280"/>
            <a:ext cx="330398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Готовые алгоритмы RL</a:t>
            </a:r>
            <a:endParaRPr lang="en-US" sz="810" dirty="0"/>
          </a:p>
        </p:txBody>
      </p:sp>
      <p:sp>
        <p:nvSpPr>
          <p:cNvPr id="44" name="Text 32"/>
          <p:cNvSpPr/>
          <p:nvPr/>
        </p:nvSpPr>
        <p:spPr>
          <a:xfrm>
            <a:off x="535781" y="5003443"/>
            <a:ext cx="38397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Набор надежных реализаций алгоритмов обучения с подкреплением, основанный на PyTorch. Идеален для быстрого прототипирования.</a:t>
            </a:r>
            <a:endParaRPr lang="en-US" sz="900" dirty="0"/>
          </a:p>
        </p:txBody>
      </p:sp>
      <p:sp>
        <p:nvSpPr>
          <p:cNvPr id="45" name="Shape 33"/>
          <p:cNvSpPr/>
          <p:nvPr/>
        </p:nvSpPr>
        <p:spPr>
          <a:xfrm>
            <a:off x="535781" y="5659189"/>
            <a:ext cx="3768328" cy="9487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6" name="Text 34"/>
          <p:cNvSpPr/>
          <p:nvPr/>
        </p:nvSpPr>
        <p:spPr>
          <a:xfrm>
            <a:off x="642938" y="5766346"/>
            <a:ext cx="362545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особенности:</a:t>
            </a:r>
            <a:endParaRPr lang="en-US" sz="810" dirty="0"/>
          </a:p>
        </p:txBody>
      </p:sp>
      <p:pic>
        <p:nvPicPr>
          <p:cNvPr id="4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38" y="6019223"/>
            <a:ext cx="91083" cy="91446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791170" y="5992071"/>
            <a:ext cx="1221079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PPO, A2C, SAC, TD3, DQN</a:t>
            </a:r>
            <a:endParaRPr lang="en-US" sz="765" dirty="0"/>
          </a:p>
        </p:txBody>
      </p:sp>
      <p:pic>
        <p:nvPicPr>
          <p:cNvPr id="4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38" y="6200691"/>
            <a:ext cx="91083" cy="91446"/>
          </a:xfrm>
          <a:prstGeom prst="rect">
            <a:avLst/>
          </a:prstGeom>
        </p:spPr>
      </p:pic>
      <p:sp>
        <p:nvSpPr>
          <p:cNvPr id="50" name="Text 36"/>
          <p:cNvSpPr/>
          <p:nvPr/>
        </p:nvSpPr>
        <p:spPr>
          <a:xfrm>
            <a:off x="791170" y="6173539"/>
            <a:ext cx="1274406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Простота использования</a:t>
            </a:r>
            <a:endParaRPr lang="en-US" sz="765" dirty="0"/>
          </a:p>
        </p:txBody>
      </p:sp>
      <p:pic>
        <p:nvPicPr>
          <p:cNvPr id="5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38" y="6382159"/>
            <a:ext cx="91083" cy="91446"/>
          </a:xfrm>
          <a:prstGeom prst="rect">
            <a:avLst/>
          </a:prstGeom>
        </p:spPr>
      </p:pic>
      <p:sp>
        <p:nvSpPr>
          <p:cNvPr id="52" name="Text 37"/>
          <p:cNvSpPr/>
          <p:nvPr/>
        </p:nvSpPr>
        <p:spPr>
          <a:xfrm>
            <a:off x="791170" y="6355007"/>
            <a:ext cx="1211089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Хорошая документация</a:t>
            </a:r>
            <a:endParaRPr lang="en-US" sz="765" dirty="0"/>
          </a:p>
        </p:txBody>
      </p:sp>
      <p:sp>
        <p:nvSpPr>
          <p:cNvPr id="53" name="Shape 38"/>
          <p:cNvSpPr/>
          <p:nvPr/>
        </p:nvSpPr>
        <p:spPr>
          <a:xfrm>
            <a:off x="535781" y="6715069"/>
            <a:ext cx="3768328" cy="28862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54" name="Text 39"/>
          <p:cNvSpPr/>
          <p:nvPr/>
        </p:nvSpPr>
        <p:spPr>
          <a:xfrm>
            <a:off x="535781" y="6715069"/>
            <a:ext cx="3839766" cy="28862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 install stable-baselines3</a:t>
            </a:r>
            <a:endParaRPr lang="en-US" sz="765" dirty="0"/>
          </a:p>
        </p:txBody>
      </p:sp>
      <p:sp>
        <p:nvSpPr>
          <p:cNvPr id="55" name="Shape 40"/>
          <p:cNvSpPr/>
          <p:nvPr/>
        </p:nvSpPr>
        <p:spPr>
          <a:xfrm>
            <a:off x="4661297" y="4234793"/>
            <a:ext cx="4125516" cy="29474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Shape 41"/>
          <p:cNvSpPr/>
          <p:nvPr/>
        </p:nvSpPr>
        <p:spPr>
          <a:xfrm>
            <a:off x="4661297" y="4234793"/>
            <a:ext cx="35719" cy="29474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7" name="Shape 42"/>
          <p:cNvSpPr/>
          <p:nvPr/>
        </p:nvSpPr>
        <p:spPr>
          <a:xfrm>
            <a:off x="4839891" y="4422651"/>
            <a:ext cx="428625" cy="428625"/>
          </a:xfrm>
          <a:prstGeom prst="rect">
            <a:avLst/>
          </a:prstGeom>
          <a:solidFill>
            <a:srgbClr val="FBBF24"/>
          </a:solidFill>
          <a:ln/>
        </p:spPr>
      </p:sp>
      <p:pic>
        <p:nvPicPr>
          <p:cNvPr id="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1512" y="4534077"/>
            <a:ext cx="205383" cy="205746"/>
          </a:xfrm>
          <a:prstGeom prst="rect">
            <a:avLst/>
          </a:prstGeom>
        </p:spPr>
      </p:pic>
      <p:sp>
        <p:nvSpPr>
          <p:cNvPr id="59" name="Text 43"/>
          <p:cNvSpPr/>
          <p:nvPr/>
        </p:nvSpPr>
        <p:spPr>
          <a:xfrm>
            <a:off x="5375672" y="4413386"/>
            <a:ext cx="330398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Tianshou</a:t>
            </a:r>
            <a:endParaRPr lang="en-US" sz="1350" dirty="0"/>
          </a:p>
        </p:txBody>
      </p:sp>
      <p:sp>
        <p:nvSpPr>
          <p:cNvPr id="60" name="Text 44"/>
          <p:cNvSpPr/>
          <p:nvPr/>
        </p:nvSpPr>
        <p:spPr>
          <a:xfrm>
            <a:off x="5375672" y="4706280"/>
            <a:ext cx="3303984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Модульная библиотека для исследований</a:t>
            </a:r>
            <a:endParaRPr lang="en-US" sz="810" dirty="0"/>
          </a:p>
        </p:txBody>
      </p:sp>
      <p:sp>
        <p:nvSpPr>
          <p:cNvPr id="61" name="Text 45"/>
          <p:cNvSpPr/>
          <p:nvPr/>
        </p:nvSpPr>
        <p:spPr>
          <a:xfrm>
            <a:off x="4839891" y="5003443"/>
            <a:ext cx="38397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Высокомодульная библиотека для глубокого обучения с подкреплением, ориентированная на исследования и эксперименты.</a:t>
            </a:r>
            <a:endParaRPr lang="en-US" sz="900" dirty="0"/>
          </a:p>
        </p:txBody>
      </p:sp>
      <p:sp>
        <p:nvSpPr>
          <p:cNvPr id="62" name="Shape 46"/>
          <p:cNvSpPr/>
          <p:nvPr/>
        </p:nvSpPr>
        <p:spPr>
          <a:xfrm>
            <a:off x="4839891" y="5659189"/>
            <a:ext cx="3768328" cy="94872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3" name="Text 47"/>
          <p:cNvSpPr/>
          <p:nvPr/>
        </p:nvSpPr>
        <p:spPr>
          <a:xfrm>
            <a:off x="4947047" y="5766346"/>
            <a:ext cx="3625453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особенности:</a:t>
            </a:r>
            <a:endParaRPr lang="en-US" sz="810" dirty="0"/>
          </a:p>
        </p:txBody>
      </p:sp>
      <p:pic>
        <p:nvPicPr>
          <p:cNvPr id="6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7047" y="6019223"/>
            <a:ext cx="91083" cy="91446"/>
          </a:xfrm>
          <a:prstGeom prst="rect">
            <a:avLst/>
          </a:prstGeom>
        </p:spPr>
      </p:pic>
      <p:sp>
        <p:nvSpPr>
          <p:cNvPr id="65" name="Text 48"/>
          <p:cNvSpPr/>
          <p:nvPr/>
        </p:nvSpPr>
        <p:spPr>
          <a:xfrm>
            <a:off x="5095280" y="5992071"/>
            <a:ext cx="1508894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Высокая производительность</a:t>
            </a:r>
            <a:endParaRPr lang="en-US" sz="765" dirty="0"/>
          </a:p>
        </p:txBody>
      </p:sp>
      <p:pic>
        <p:nvPicPr>
          <p:cNvPr id="6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7047" y="6200691"/>
            <a:ext cx="91083" cy="91446"/>
          </a:xfrm>
          <a:prstGeom prst="rect">
            <a:avLst/>
          </a:prstGeom>
        </p:spPr>
      </p:pic>
      <p:sp>
        <p:nvSpPr>
          <p:cNvPr id="67" name="Text 49"/>
          <p:cNvSpPr/>
          <p:nvPr/>
        </p:nvSpPr>
        <p:spPr>
          <a:xfrm>
            <a:off x="5095280" y="6173539"/>
            <a:ext cx="1057805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Поддержка offline RL</a:t>
            </a:r>
            <a:endParaRPr lang="en-US" sz="765" dirty="0"/>
          </a:p>
        </p:txBody>
      </p:sp>
      <p:pic>
        <p:nvPicPr>
          <p:cNvPr id="6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7047" y="6382159"/>
            <a:ext cx="91083" cy="91446"/>
          </a:xfrm>
          <a:prstGeom prst="rect">
            <a:avLst/>
          </a:prstGeom>
        </p:spPr>
      </p:pic>
      <p:sp>
        <p:nvSpPr>
          <p:cNvPr id="69" name="Text 50"/>
          <p:cNvSpPr/>
          <p:nvPr/>
        </p:nvSpPr>
        <p:spPr>
          <a:xfrm>
            <a:off x="5095280" y="6355007"/>
            <a:ext cx="1011175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Гибкая архитектура</a:t>
            </a:r>
            <a:endParaRPr lang="en-US" sz="765" dirty="0"/>
          </a:p>
        </p:txBody>
      </p:sp>
      <p:sp>
        <p:nvSpPr>
          <p:cNvPr id="70" name="Shape 51"/>
          <p:cNvSpPr/>
          <p:nvPr/>
        </p:nvSpPr>
        <p:spPr>
          <a:xfrm>
            <a:off x="4839891" y="6715069"/>
            <a:ext cx="3768328" cy="28862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71" name="Text 52"/>
          <p:cNvSpPr/>
          <p:nvPr/>
        </p:nvSpPr>
        <p:spPr>
          <a:xfrm>
            <a:off x="4839891" y="6715069"/>
            <a:ext cx="3839766" cy="28862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 install tianshou</a:t>
            </a:r>
            <a:endParaRPr lang="en-US" sz="765" dirty="0"/>
          </a:p>
        </p:txBody>
      </p:sp>
      <p:sp>
        <p:nvSpPr>
          <p:cNvPr id="72" name="Shape 53"/>
          <p:cNvSpPr/>
          <p:nvPr/>
        </p:nvSpPr>
        <p:spPr>
          <a:xfrm>
            <a:off x="357188" y="7539475"/>
            <a:ext cx="8429625" cy="22973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3" name="Text 54"/>
          <p:cNvSpPr/>
          <p:nvPr/>
        </p:nvSpPr>
        <p:spPr>
          <a:xfrm>
            <a:off x="535781" y="7718068"/>
            <a:ext cx="8143875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Сравнение библиотек</a:t>
            </a:r>
            <a:endParaRPr lang="en-US" sz="1260" dirty="0"/>
          </a:p>
        </p:txBody>
      </p:sp>
      <p:sp>
        <p:nvSpPr>
          <p:cNvPr id="74" name="Shape 55"/>
          <p:cNvSpPr/>
          <p:nvPr/>
        </p:nvSpPr>
        <p:spPr>
          <a:xfrm>
            <a:off x="535781" y="8100957"/>
            <a:ext cx="1397747" cy="33288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75" name="Shape 56"/>
          <p:cNvSpPr/>
          <p:nvPr/>
        </p:nvSpPr>
        <p:spPr>
          <a:xfrm>
            <a:off x="535781" y="8419551"/>
            <a:ext cx="1397747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76" name="Text 57"/>
          <p:cNvSpPr/>
          <p:nvPr/>
        </p:nvSpPr>
        <p:spPr>
          <a:xfrm>
            <a:off x="535781" y="8100957"/>
            <a:ext cx="1469185" cy="33288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Библиотека</a:t>
            </a:r>
            <a:endParaRPr lang="en-US" sz="810" dirty="0"/>
          </a:p>
        </p:txBody>
      </p:sp>
      <p:sp>
        <p:nvSpPr>
          <p:cNvPr id="77" name="Shape 58"/>
          <p:cNvSpPr/>
          <p:nvPr/>
        </p:nvSpPr>
        <p:spPr>
          <a:xfrm>
            <a:off x="1933528" y="8100957"/>
            <a:ext cx="979196" cy="33288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78" name="Shape 59"/>
          <p:cNvSpPr/>
          <p:nvPr/>
        </p:nvSpPr>
        <p:spPr>
          <a:xfrm>
            <a:off x="1933528" y="8419551"/>
            <a:ext cx="979196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79" name="Text 60"/>
          <p:cNvSpPr/>
          <p:nvPr/>
        </p:nvSpPr>
        <p:spPr>
          <a:xfrm>
            <a:off x="1933528" y="8100957"/>
            <a:ext cx="1050634" cy="332882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Сложность</a:t>
            </a:r>
            <a:endParaRPr lang="en-US" sz="810" dirty="0"/>
          </a:p>
        </p:txBody>
      </p:sp>
      <p:sp>
        <p:nvSpPr>
          <p:cNvPr id="80" name="Shape 61"/>
          <p:cNvSpPr/>
          <p:nvPr/>
        </p:nvSpPr>
        <p:spPr>
          <a:xfrm>
            <a:off x="2912725" y="8100957"/>
            <a:ext cx="1244659" cy="33288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81" name="Shape 62"/>
          <p:cNvSpPr/>
          <p:nvPr/>
        </p:nvSpPr>
        <p:spPr>
          <a:xfrm>
            <a:off x="2912725" y="8419551"/>
            <a:ext cx="1244659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82" name="Text 63"/>
          <p:cNvSpPr/>
          <p:nvPr/>
        </p:nvSpPr>
        <p:spPr>
          <a:xfrm>
            <a:off x="2912725" y="8100957"/>
            <a:ext cx="1316096" cy="33288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Гибкость</a:t>
            </a:r>
            <a:endParaRPr lang="en-US" sz="810" dirty="0"/>
          </a:p>
        </p:txBody>
      </p:sp>
      <p:sp>
        <p:nvSpPr>
          <p:cNvPr id="83" name="Shape 64"/>
          <p:cNvSpPr/>
          <p:nvPr/>
        </p:nvSpPr>
        <p:spPr>
          <a:xfrm>
            <a:off x="4157383" y="8100957"/>
            <a:ext cx="1708528" cy="33288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84" name="Shape 65"/>
          <p:cNvSpPr/>
          <p:nvPr/>
        </p:nvSpPr>
        <p:spPr>
          <a:xfrm>
            <a:off x="4157383" y="8419551"/>
            <a:ext cx="1708528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85" name="Text 66"/>
          <p:cNvSpPr/>
          <p:nvPr/>
        </p:nvSpPr>
        <p:spPr>
          <a:xfrm>
            <a:off x="4157383" y="8100957"/>
            <a:ext cx="1779966" cy="33288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Производительность</a:t>
            </a:r>
            <a:endParaRPr lang="en-US" sz="810" dirty="0"/>
          </a:p>
        </p:txBody>
      </p:sp>
      <p:sp>
        <p:nvSpPr>
          <p:cNvPr id="86" name="Shape 67"/>
          <p:cNvSpPr/>
          <p:nvPr/>
        </p:nvSpPr>
        <p:spPr>
          <a:xfrm>
            <a:off x="5865912" y="8100957"/>
            <a:ext cx="2742307" cy="332882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87" name="Shape 68"/>
          <p:cNvSpPr/>
          <p:nvPr/>
        </p:nvSpPr>
        <p:spPr>
          <a:xfrm>
            <a:off x="5865912" y="8419551"/>
            <a:ext cx="2742307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88" name="Text 69"/>
          <p:cNvSpPr/>
          <p:nvPr/>
        </p:nvSpPr>
        <p:spPr>
          <a:xfrm>
            <a:off x="5865912" y="8100957"/>
            <a:ext cx="2813745" cy="33288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Лучше всего для</a:t>
            </a:r>
            <a:endParaRPr lang="en-US" sz="810" dirty="0"/>
          </a:p>
        </p:txBody>
      </p:sp>
      <p:sp>
        <p:nvSpPr>
          <p:cNvPr id="89" name="Text 70"/>
          <p:cNvSpPr/>
          <p:nvPr/>
        </p:nvSpPr>
        <p:spPr>
          <a:xfrm>
            <a:off x="621506" y="8503490"/>
            <a:ext cx="478575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TorchRL</a:t>
            </a:r>
            <a:endParaRPr lang="en-US" sz="810" dirty="0"/>
          </a:p>
        </p:txBody>
      </p:sp>
      <p:sp>
        <p:nvSpPr>
          <p:cNvPr id="90" name="Text 71"/>
          <p:cNvSpPr/>
          <p:nvPr/>
        </p:nvSpPr>
        <p:spPr>
          <a:xfrm>
            <a:off x="1933528" y="8426695"/>
            <a:ext cx="1050634" cy="300735"/>
          </a:xfrm>
          <a:prstGeom prst="rect">
            <a:avLst/>
          </a:prstGeom>
          <a:noFill/>
          <a:ln/>
        </p:spPr>
        <p:txBody>
          <a:bodyPr wrap="non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810" dirty="0"/>
          </a:p>
        </p:txBody>
      </p:sp>
      <p:sp>
        <p:nvSpPr>
          <p:cNvPr id="91" name="Text 72"/>
          <p:cNvSpPr/>
          <p:nvPr/>
        </p:nvSpPr>
        <p:spPr>
          <a:xfrm>
            <a:off x="2912725" y="8426695"/>
            <a:ext cx="1316096" cy="300735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Очень высокая</a:t>
            </a:r>
            <a:endParaRPr lang="en-US" sz="810" dirty="0"/>
          </a:p>
        </p:txBody>
      </p:sp>
      <p:sp>
        <p:nvSpPr>
          <p:cNvPr id="92" name="Text 73"/>
          <p:cNvSpPr/>
          <p:nvPr/>
        </p:nvSpPr>
        <p:spPr>
          <a:xfrm>
            <a:off x="4157383" y="8426695"/>
            <a:ext cx="1779966" cy="300735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Высокая</a:t>
            </a:r>
            <a:endParaRPr lang="en-US" sz="810" dirty="0"/>
          </a:p>
        </p:txBody>
      </p:sp>
      <p:sp>
        <p:nvSpPr>
          <p:cNvPr id="93" name="Text 74"/>
          <p:cNvSpPr/>
          <p:nvPr/>
        </p:nvSpPr>
        <p:spPr>
          <a:xfrm>
            <a:off x="5865912" y="8426695"/>
            <a:ext cx="2813745" cy="300735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Исследования, кастомные алгоритмы</a:t>
            </a:r>
            <a:endParaRPr lang="en-US" sz="810" dirty="0"/>
          </a:p>
        </p:txBody>
      </p:sp>
      <p:sp>
        <p:nvSpPr>
          <p:cNvPr id="94" name="Text 75"/>
          <p:cNvSpPr/>
          <p:nvPr/>
        </p:nvSpPr>
        <p:spPr>
          <a:xfrm>
            <a:off x="621506" y="8807797"/>
            <a:ext cx="686246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Gymnasium</a:t>
            </a:r>
            <a:endParaRPr lang="en-US" sz="810" dirty="0"/>
          </a:p>
        </p:txBody>
      </p:sp>
      <p:sp>
        <p:nvSpPr>
          <p:cNvPr id="95" name="Text 76"/>
          <p:cNvSpPr/>
          <p:nvPr/>
        </p:nvSpPr>
        <p:spPr>
          <a:xfrm>
            <a:off x="1933528" y="8727430"/>
            <a:ext cx="1050634" cy="304307"/>
          </a:xfrm>
          <a:prstGeom prst="rect">
            <a:avLst/>
          </a:prstGeom>
          <a:noFill/>
          <a:ln/>
        </p:spPr>
        <p:txBody>
          <a:bodyPr wrap="non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Низкая</a:t>
            </a:r>
            <a:endParaRPr lang="en-US" sz="810" dirty="0"/>
          </a:p>
        </p:txBody>
      </p:sp>
      <p:sp>
        <p:nvSpPr>
          <p:cNvPr id="96" name="Text 77"/>
          <p:cNvSpPr/>
          <p:nvPr/>
        </p:nvSpPr>
        <p:spPr>
          <a:xfrm>
            <a:off x="2912725" y="8727430"/>
            <a:ext cx="131609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810" dirty="0"/>
          </a:p>
        </p:txBody>
      </p:sp>
      <p:sp>
        <p:nvSpPr>
          <p:cNvPr id="97" name="Text 78"/>
          <p:cNvSpPr/>
          <p:nvPr/>
        </p:nvSpPr>
        <p:spPr>
          <a:xfrm>
            <a:off x="4157383" y="8727430"/>
            <a:ext cx="177996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810" dirty="0"/>
          </a:p>
        </p:txBody>
      </p:sp>
      <p:sp>
        <p:nvSpPr>
          <p:cNvPr id="98" name="Text 79"/>
          <p:cNvSpPr/>
          <p:nvPr/>
        </p:nvSpPr>
        <p:spPr>
          <a:xfrm>
            <a:off x="5865912" y="8727430"/>
            <a:ext cx="2813745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Стандартные среды, обучение</a:t>
            </a:r>
            <a:endParaRPr lang="en-US" sz="810" dirty="0"/>
          </a:p>
        </p:txBody>
      </p:sp>
      <p:sp>
        <p:nvSpPr>
          <p:cNvPr id="99" name="Text 80"/>
          <p:cNvSpPr/>
          <p:nvPr/>
        </p:nvSpPr>
        <p:spPr>
          <a:xfrm>
            <a:off x="621506" y="9112104"/>
            <a:ext cx="963123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Baselines3</a:t>
            </a:r>
            <a:endParaRPr lang="en-US" sz="810" dirty="0"/>
          </a:p>
        </p:txBody>
      </p:sp>
      <p:sp>
        <p:nvSpPr>
          <p:cNvPr id="100" name="Text 81"/>
          <p:cNvSpPr/>
          <p:nvPr/>
        </p:nvSpPr>
        <p:spPr>
          <a:xfrm>
            <a:off x="1933528" y="9031737"/>
            <a:ext cx="1050634" cy="304307"/>
          </a:xfrm>
          <a:prstGeom prst="rect">
            <a:avLst/>
          </a:prstGeom>
          <a:noFill/>
          <a:ln/>
        </p:spPr>
        <p:txBody>
          <a:bodyPr wrap="non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Низкая</a:t>
            </a:r>
            <a:endParaRPr lang="en-US" sz="810" dirty="0"/>
          </a:p>
        </p:txBody>
      </p:sp>
      <p:sp>
        <p:nvSpPr>
          <p:cNvPr id="101" name="Text 82"/>
          <p:cNvSpPr/>
          <p:nvPr/>
        </p:nvSpPr>
        <p:spPr>
          <a:xfrm>
            <a:off x="2912725" y="9031737"/>
            <a:ext cx="131609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810" dirty="0"/>
          </a:p>
        </p:txBody>
      </p:sp>
      <p:sp>
        <p:nvSpPr>
          <p:cNvPr id="102" name="Text 83"/>
          <p:cNvSpPr/>
          <p:nvPr/>
        </p:nvSpPr>
        <p:spPr>
          <a:xfrm>
            <a:off x="4157383" y="9031737"/>
            <a:ext cx="177996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Высокая</a:t>
            </a:r>
            <a:endParaRPr lang="en-US" sz="810" dirty="0"/>
          </a:p>
        </p:txBody>
      </p:sp>
      <p:sp>
        <p:nvSpPr>
          <p:cNvPr id="103" name="Text 84"/>
          <p:cNvSpPr/>
          <p:nvPr/>
        </p:nvSpPr>
        <p:spPr>
          <a:xfrm>
            <a:off x="5865912" y="9031737"/>
            <a:ext cx="2813745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Быстрое прототипирование</a:t>
            </a:r>
            <a:endParaRPr lang="en-US" sz="810" dirty="0"/>
          </a:p>
        </p:txBody>
      </p:sp>
      <p:sp>
        <p:nvSpPr>
          <p:cNvPr id="104" name="Text 85"/>
          <p:cNvSpPr/>
          <p:nvPr/>
        </p:nvSpPr>
        <p:spPr>
          <a:xfrm>
            <a:off x="621506" y="9416411"/>
            <a:ext cx="542032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Tianshou</a:t>
            </a:r>
            <a:endParaRPr lang="en-US" sz="810" dirty="0"/>
          </a:p>
        </p:txBody>
      </p:sp>
      <p:sp>
        <p:nvSpPr>
          <p:cNvPr id="105" name="Text 86"/>
          <p:cNvSpPr/>
          <p:nvPr/>
        </p:nvSpPr>
        <p:spPr>
          <a:xfrm>
            <a:off x="1933528" y="9336044"/>
            <a:ext cx="1050634" cy="304307"/>
          </a:xfrm>
          <a:prstGeom prst="rect">
            <a:avLst/>
          </a:prstGeom>
          <a:noFill/>
          <a:ln/>
        </p:spPr>
        <p:txBody>
          <a:bodyPr wrap="non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810" dirty="0"/>
          </a:p>
        </p:txBody>
      </p:sp>
      <p:sp>
        <p:nvSpPr>
          <p:cNvPr id="106" name="Text 87"/>
          <p:cNvSpPr/>
          <p:nvPr/>
        </p:nvSpPr>
        <p:spPr>
          <a:xfrm>
            <a:off x="2912725" y="9336044"/>
            <a:ext cx="131609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Высокая</a:t>
            </a:r>
            <a:endParaRPr lang="en-US" sz="810" dirty="0"/>
          </a:p>
        </p:txBody>
      </p:sp>
      <p:sp>
        <p:nvSpPr>
          <p:cNvPr id="107" name="Text 88"/>
          <p:cNvSpPr/>
          <p:nvPr/>
        </p:nvSpPr>
        <p:spPr>
          <a:xfrm>
            <a:off x="4157383" y="9336044"/>
            <a:ext cx="1779966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Очень высокая</a:t>
            </a:r>
            <a:endParaRPr lang="en-US" sz="810" dirty="0"/>
          </a:p>
        </p:txBody>
      </p:sp>
      <p:sp>
        <p:nvSpPr>
          <p:cNvPr id="108" name="Text 89"/>
          <p:cNvSpPr/>
          <p:nvPr/>
        </p:nvSpPr>
        <p:spPr>
          <a:xfrm>
            <a:off x="5865912" y="9336044"/>
            <a:ext cx="2813745" cy="30430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Производительные эксперименты</a:t>
            </a:r>
            <a:endParaRPr lang="en-US" sz="8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5094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469" y="321469"/>
            <a:ext cx="8572500" cy="39432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Алгоритм DQN (Deep Q-Network)</a:t>
            </a:r>
            <a:endParaRPr lang="en-US" sz="2070" dirty="0"/>
          </a:p>
        </p:txBody>
      </p:sp>
      <p:sp>
        <p:nvSpPr>
          <p:cNvPr id="4" name="Shape 1"/>
          <p:cNvSpPr/>
          <p:nvPr/>
        </p:nvSpPr>
        <p:spPr>
          <a:xfrm>
            <a:off x="321469" y="1037267"/>
            <a:ext cx="4161234" cy="43360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00063" y="1215861"/>
            <a:ext cx="428625" cy="428625"/>
          </a:xfrm>
          <a:prstGeom prst="rect">
            <a:avLst/>
          </a:prstGeom>
          <a:solidFill>
            <a:srgbClr val="1D4ED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4" y="1327286"/>
            <a:ext cx="205383" cy="205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5844" y="1292991"/>
            <a:ext cx="1592861" cy="2743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44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Q-Network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500063" y="1799862"/>
            <a:ext cx="3399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DQN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500063" y="1799862"/>
            <a:ext cx="3512437" cy="7039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это алгоритм обучения с подкреплением, который использует глубокие нейронные сети для аппроксимации Q-функции. Это первый успешный алгоритм, объединивший глубокое обучение и обучение с подкреплением.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500063" y="2661689"/>
            <a:ext cx="3804047" cy="1832930"/>
          </a:xfrm>
          <a:prstGeom prst="rect">
            <a:avLst/>
          </a:prstGeom>
          <a:solidFill>
            <a:srgbClr val="F1F5F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838831"/>
            <a:ext cx="103584" cy="1371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3672" y="2804564"/>
            <a:ext cx="1645295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инновации</a:t>
            </a:r>
            <a:endParaRPr lang="en-US" sz="108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3131725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8675" y="3124581"/>
            <a:ext cx="1090036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Experience Replay:</a:t>
            </a:r>
            <a:endParaRPr lang="en-US" sz="855" dirty="0"/>
          </a:p>
        </p:txBody>
      </p:sp>
      <p:sp>
        <p:nvSpPr>
          <p:cNvPr id="15" name="Text 9"/>
          <p:cNvSpPr/>
          <p:nvPr/>
        </p:nvSpPr>
        <p:spPr>
          <a:xfrm>
            <a:off x="828675" y="3124581"/>
            <a:ext cx="3207460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Хранение и переиспользование опыта для стабилизации обучения</a:t>
            </a:r>
            <a:endParaRPr lang="en-US" sz="855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3543160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28675" y="3536017"/>
            <a:ext cx="954974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Network:</a:t>
            </a:r>
            <a:endParaRPr lang="en-US" sz="855" dirty="0"/>
          </a:p>
        </p:txBody>
      </p:sp>
      <p:sp>
        <p:nvSpPr>
          <p:cNvPr id="18" name="Text 11"/>
          <p:cNvSpPr/>
          <p:nvPr/>
        </p:nvSpPr>
        <p:spPr>
          <a:xfrm>
            <a:off x="828675" y="3536017"/>
            <a:ext cx="3205311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Отдельная сеть для вычисления целевых значений Q</a:t>
            </a:r>
            <a:endParaRPr lang="en-US" sz="855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3954596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8675" y="3947452"/>
            <a:ext cx="881137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CNN для Atari:</a:t>
            </a:r>
            <a:endParaRPr lang="en-US" sz="855" dirty="0"/>
          </a:p>
        </p:txBody>
      </p:sp>
      <p:sp>
        <p:nvSpPr>
          <p:cNvPr id="21" name="Text 13"/>
          <p:cNvSpPr/>
          <p:nvPr/>
        </p:nvSpPr>
        <p:spPr>
          <a:xfrm>
            <a:off x="828675" y="3947452"/>
            <a:ext cx="2948834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Использование сверточных сетей для обработки изображений</a:t>
            </a:r>
            <a:endParaRPr lang="en-US" sz="855" dirty="0"/>
          </a:p>
        </p:txBody>
      </p:sp>
      <p:sp>
        <p:nvSpPr>
          <p:cNvPr id="22" name="Shape 14"/>
          <p:cNvSpPr/>
          <p:nvPr/>
        </p:nvSpPr>
        <p:spPr>
          <a:xfrm>
            <a:off x="500063" y="4637494"/>
            <a:ext cx="3804047" cy="557213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3" name="Shape 15"/>
          <p:cNvSpPr/>
          <p:nvPr/>
        </p:nvSpPr>
        <p:spPr>
          <a:xfrm>
            <a:off x="500063" y="4637494"/>
            <a:ext cx="28575" cy="557213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4" name="Text 16"/>
          <p:cNvSpPr/>
          <p:nvPr/>
        </p:nvSpPr>
        <p:spPr>
          <a:xfrm>
            <a:off x="607219" y="4751794"/>
            <a:ext cx="10077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Основная идея: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607219" y="4751794"/>
            <a:ext cx="357876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Заменить табличную Q-функцию нейронной сетью, которая может обобщать на новые состояния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4661297" y="1037267"/>
            <a:ext cx="4161234" cy="43360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Text 19"/>
          <p:cNvSpPr/>
          <p:nvPr/>
        </p:nvSpPr>
        <p:spPr>
          <a:xfrm>
            <a:off x="4839891" y="1215861"/>
            <a:ext cx="3875484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Алгоритм DQN</a:t>
            </a:r>
            <a:endParaRPr lang="en-US" sz="1260" dirty="0"/>
          </a:p>
        </p:txBody>
      </p:sp>
      <p:sp>
        <p:nvSpPr>
          <p:cNvPr id="28" name="Shape 20"/>
          <p:cNvSpPr/>
          <p:nvPr/>
        </p:nvSpPr>
        <p:spPr>
          <a:xfrm>
            <a:off x="4839891" y="1598749"/>
            <a:ext cx="3804047" cy="54889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9" name="Shape 21"/>
          <p:cNvSpPr/>
          <p:nvPr/>
        </p:nvSpPr>
        <p:spPr>
          <a:xfrm>
            <a:off x="4839891" y="1598749"/>
            <a:ext cx="28575" cy="54889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0" name="Shape 22"/>
          <p:cNvSpPr/>
          <p:nvPr/>
        </p:nvSpPr>
        <p:spPr>
          <a:xfrm>
            <a:off x="4947047" y="1705905"/>
            <a:ext cx="214313" cy="214313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1" name="Text 23"/>
          <p:cNvSpPr/>
          <p:nvPr/>
        </p:nvSpPr>
        <p:spPr>
          <a:xfrm>
            <a:off x="4947047" y="170590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10" dirty="0"/>
          </a:p>
        </p:txBody>
      </p:sp>
      <p:sp>
        <p:nvSpPr>
          <p:cNvPr id="32" name="Text 24"/>
          <p:cNvSpPr/>
          <p:nvPr/>
        </p:nvSpPr>
        <p:spPr>
          <a:xfrm>
            <a:off x="5268516" y="1705905"/>
            <a:ext cx="3339703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Инициализация</a:t>
            </a:r>
            <a:endParaRPr lang="en-US" sz="855" dirty="0"/>
          </a:p>
        </p:txBody>
      </p:sp>
      <p:sp>
        <p:nvSpPr>
          <p:cNvPr id="33" name="Text 25"/>
          <p:cNvSpPr/>
          <p:nvPr/>
        </p:nvSpPr>
        <p:spPr>
          <a:xfrm>
            <a:off x="5268516" y="1904479"/>
            <a:ext cx="3339703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Создание основной Q-сети и target-сети с одинаковыми весами</a:t>
            </a:r>
            <a:endParaRPr lang="en-US" sz="765" dirty="0"/>
          </a:p>
        </p:txBody>
      </p:sp>
      <p:sp>
        <p:nvSpPr>
          <p:cNvPr id="34" name="Shape 26"/>
          <p:cNvSpPr/>
          <p:nvPr/>
        </p:nvSpPr>
        <p:spPr>
          <a:xfrm>
            <a:off x="4839891" y="2276233"/>
            <a:ext cx="3804047" cy="68490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5" name="Shape 27"/>
          <p:cNvSpPr/>
          <p:nvPr/>
        </p:nvSpPr>
        <p:spPr>
          <a:xfrm>
            <a:off x="4839891" y="2276233"/>
            <a:ext cx="28575" cy="6849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6" name="Shape 28"/>
          <p:cNvSpPr/>
          <p:nvPr/>
        </p:nvSpPr>
        <p:spPr>
          <a:xfrm>
            <a:off x="4947047" y="2383389"/>
            <a:ext cx="214313" cy="214313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7" name="Text 29"/>
          <p:cNvSpPr/>
          <p:nvPr/>
        </p:nvSpPr>
        <p:spPr>
          <a:xfrm>
            <a:off x="4947047" y="2383389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10" dirty="0"/>
          </a:p>
        </p:txBody>
      </p:sp>
      <p:sp>
        <p:nvSpPr>
          <p:cNvPr id="38" name="Text 30"/>
          <p:cNvSpPr/>
          <p:nvPr/>
        </p:nvSpPr>
        <p:spPr>
          <a:xfrm>
            <a:off x="5268516" y="2383389"/>
            <a:ext cx="3339703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Сбор опыта</a:t>
            </a:r>
            <a:endParaRPr lang="en-US" sz="855" dirty="0"/>
          </a:p>
        </p:txBody>
      </p:sp>
      <p:sp>
        <p:nvSpPr>
          <p:cNvPr id="39" name="Text 31"/>
          <p:cNvSpPr/>
          <p:nvPr/>
        </p:nvSpPr>
        <p:spPr>
          <a:xfrm>
            <a:off x="5268516" y="2581963"/>
            <a:ext cx="3339703" cy="272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Выполнение действий в среде с ε-жадной политикой и сохранение в replay buffer</a:t>
            </a:r>
            <a:endParaRPr lang="en-US" sz="765" dirty="0"/>
          </a:p>
        </p:txBody>
      </p:sp>
      <p:sp>
        <p:nvSpPr>
          <p:cNvPr id="40" name="Shape 32"/>
          <p:cNvSpPr/>
          <p:nvPr/>
        </p:nvSpPr>
        <p:spPr>
          <a:xfrm>
            <a:off x="4839891" y="3089728"/>
            <a:ext cx="3804047" cy="54889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1" name="Shape 33"/>
          <p:cNvSpPr/>
          <p:nvPr/>
        </p:nvSpPr>
        <p:spPr>
          <a:xfrm>
            <a:off x="4839891" y="3089728"/>
            <a:ext cx="28575" cy="54889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2" name="Shape 34"/>
          <p:cNvSpPr/>
          <p:nvPr/>
        </p:nvSpPr>
        <p:spPr>
          <a:xfrm>
            <a:off x="4947047" y="3196884"/>
            <a:ext cx="214313" cy="214313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3" name="Text 35"/>
          <p:cNvSpPr/>
          <p:nvPr/>
        </p:nvSpPr>
        <p:spPr>
          <a:xfrm>
            <a:off x="4947047" y="3196884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10" dirty="0"/>
          </a:p>
        </p:txBody>
      </p:sp>
      <p:sp>
        <p:nvSpPr>
          <p:cNvPr id="44" name="Text 36"/>
          <p:cNvSpPr/>
          <p:nvPr/>
        </p:nvSpPr>
        <p:spPr>
          <a:xfrm>
            <a:off x="5268516" y="3196884"/>
            <a:ext cx="3339703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</a:t>
            </a:r>
            <a:endParaRPr lang="en-US" sz="855" dirty="0"/>
          </a:p>
        </p:txBody>
      </p:sp>
      <p:sp>
        <p:nvSpPr>
          <p:cNvPr id="45" name="Text 37"/>
          <p:cNvSpPr/>
          <p:nvPr/>
        </p:nvSpPr>
        <p:spPr>
          <a:xfrm>
            <a:off x="5268516" y="3395458"/>
            <a:ext cx="3339703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Случайная выборка батча из replay buffer и обновление Q-сети</a:t>
            </a:r>
            <a:endParaRPr lang="en-US" sz="765" dirty="0"/>
          </a:p>
        </p:txBody>
      </p:sp>
      <p:sp>
        <p:nvSpPr>
          <p:cNvPr id="46" name="Shape 38"/>
          <p:cNvSpPr/>
          <p:nvPr/>
        </p:nvSpPr>
        <p:spPr>
          <a:xfrm>
            <a:off x="4839891" y="3767212"/>
            <a:ext cx="3804047" cy="54889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7" name="Shape 39"/>
          <p:cNvSpPr/>
          <p:nvPr/>
        </p:nvSpPr>
        <p:spPr>
          <a:xfrm>
            <a:off x="4839891" y="3767212"/>
            <a:ext cx="28575" cy="54889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8" name="Shape 40"/>
          <p:cNvSpPr/>
          <p:nvPr/>
        </p:nvSpPr>
        <p:spPr>
          <a:xfrm>
            <a:off x="4947047" y="3874368"/>
            <a:ext cx="214313" cy="214313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9" name="Text 41"/>
          <p:cNvSpPr/>
          <p:nvPr/>
        </p:nvSpPr>
        <p:spPr>
          <a:xfrm>
            <a:off x="4947047" y="3874368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10" dirty="0"/>
          </a:p>
        </p:txBody>
      </p:sp>
      <p:sp>
        <p:nvSpPr>
          <p:cNvPr id="50" name="Text 42"/>
          <p:cNvSpPr/>
          <p:nvPr/>
        </p:nvSpPr>
        <p:spPr>
          <a:xfrm>
            <a:off x="5268516" y="3874368"/>
            <a:ext cx="3339703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Обновление target-сети</a:t>
            </a:r>
            <a:endParaRPr lang="en-US" sz="855" dirty="0"/>
          </a:p>
        </p:txBody>
      </p:sp>
      <p:sp>
        <p:nvSpPr>
          <p:cNvPr id="51" name="Text 43"/>
          <p:cNvSpPr/>
          <p:nvPr/>
        </p:nvSpPr>
        <p:spPr>
          <a:xfrm>
            <a:off x="5268516" y="4072942"/>
            <a:ext cx="3339703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Периодическое копирование весов основной сети в target-сеть</a:t>
            </a:r>
            <a:endParaRPr lang="en-US" sz="765" dirty="0"/>
          </a:p>
        </p:txBody>
      </p:sp>
      <p:sp>
        <p:nvSpPr>
          <p:cNvPr id="52" name="Shape 44"/>
          <p:cNvSpPr/>
          <p:nvPr/>
        </p:nvSpPr>
        <p:spPr>
          <a:xfrm>
            <a:off x="4839891" y="4444696"/>
            <a:ext cx="3804047" cy="54889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3" name="Shape 45"/>
          <p:cNvSpPr/>
          <p:nvPr/>
        </p:nvSpPr>
        <p:spPr>
          <a:xfrm>
            <a:off x="4839891" y="4444696"/>
            <a:ext cx="28575" cy="54889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4" name="Shape 46"/>
          <p:cNvSpPr/>
          <p:nvPr/>
        </p:nvSpPr>
        <p:spPr>
          <a:xfrm>
            <a:off x="4947047" y="4551852"/>
            <a:ext cx="214313" cy="214313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55" name="Text 47"/>
          <p:cNvSpPr/>
          <p:nvPr/>
        </p:nvSpPr>
        <p:spPr>
          <a:xfrm>
            <a:off x="4947047" y="4551852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10" dirty="0"/>
          </a:p>
        </p:txBody>
      </p:sp>
      <p:sp>
        <p:nvSpPr>
          <p:cNvPr id="56" name="Text 48"/>
          <p:cNvSpPr/>
          <p:nvPr/>
        </p:nvSpPr>
        <p:spPr>
          <a:xfrm>
            <a:off x="5268516" y="4551852"/>
            <a:ext cx="3339703" cy="1628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Повторение</a:t>
            </a:r>
            <a:endParaRPr lang="en-US" sz="855" dirty="0"/>
          </a:p>
        </p:txBody>
      </p:sp>
      <p:sp>
        <p:nvSpPr>
          <p:cNvPr id="57" name="Text 49"/>
          <p:cNvSpPr/>
          <p:nvPr/>
        </p:nvSpPr>
        <p:spPr>
          <a:xfrm>
            <a:off x="5268516" y="4750426"/>
            <a:ext cx="3339703" cy="136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Повторение шагов 2-4 до сходимости алгоритма</a:t>
            </a:r>
            <a:endParaRPr lang="en-US" sz="765" dirty="0"/>
          </a:p>
        </p:txBody>
      </p:sp>
      <p:sp>
        <p:nvSpPr>
          <p:cNvPr id="58" name="Shape 50"/>
          <p:cNvSpPr/>
          <p:nvPr/>
        </p:nvSpPr>
        <p:spPr>
          <a:xfrm>
            <a:off x="321469" y="5323517"/>
            <a:ext cx="8501063" cy="386446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9" name="Text 51"/>
          <p:cNvSpPr/>
          <p:nvPr/>
        </p:nvSpPr>
        <p:spPr>
          <a:xfrm>
            <a:off x="500063" y="5502111"/>
            <a:ext cx="8215313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Архитектура и реализация на PyTorch</a:t>
            </a:r>
            <a:endParaRPr lang="en-US" sz="1260" dirty="0"/>
          </a:p>
        </p:txBody>
      </p:sp>
      <p:sp>
        <p:nvSpPr>
          <p:cNvPr id="60" name="Shape 52"/>
          <p:cNvSpPr/>
          <p:nvPr/>
        </p:nvSpPr>
        <p:spPr>
          <a:xfrm>
            <a:off x="500063" y="5884999"/>
            <a:ext cx="3982641" cy="3124386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1" name="Text 53"/>
          <p:cNvSpPr/>
          <p:nvPr/>
        </p:nvSpPr>
        <p:spPr>
          <a:xfrm>
            <a:off x="642938" y="6027874"/>
            <a:ext cx="37683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Архитектура DQN сети</a:t>
            </a:r>
            <a:endParaRPr lang="en-US" sz="900" dirty="0"/>
          </a:p>
        </p:txBody>
      </p:sp>
      <p:sp>
        <p:nvSpPr>
          <p:cNvPr id="62" name="Shape 54"/>
          <p:cNvSpPr/>
          <p:nvPr/>
        </p:nvSpPr>
        <p:spPr>
          <a:xfrm>
            <a:off x="642938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3" name="Text 55"/>
          <p:cNvSpPr/>
          <p:nvPr/>
        </p:nvSpPr>
        <p:spPr>
          <a:xfrm>
            <a:off x="413472" y="6573087"/>
            <a:ext cx="545995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Состояние</a:t>
            </a:r>
            <a:endParaRPr lang="en-US" sz="720" dirty="0"/>
          </a:p>
        </p:txBody>
      </p:sp>
      <p:sp>
        <p:nvSpPr>
          <p:cNvPr id="64" name="Text 56"/>
          <p:cNvSpPr/>
          <p:nvPr/>
        </p:nvSpPr>
        <p:spPr>
          <a:xfrm>
            <a:off x="888030" y="6573087"/>
            <a:ext cx="484463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(84x84x4)</a:t>
            </a:r>
            <a:endParaRPr lang="en-US" sz="720" dirty="0"/>
          </a:p>
        </p:txBody>
      </p:sp>
      <p:sp>
        <p:nvSpPr>
          <p:cNvPr id="65" name="Text 57"/>
          <p:cNvSpPr/>
          <p:nvPr/>
        </p:nvSpPr>
        <p:spPr>
          <a:xfrm>
            <a:off x="747861" y="6970849"/>
            <a:ext cx="290215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Вход</a:t>
            </a:r>
            <a:endParaRPr lang="en-US" sz="720" dirty="0"/>
          </a:p>
        </p:txBody>
      </p:sp>
      <p:sp>
        <p:nvSpPr>
          <p:cNvPr id="66" name="Text 58"/>
          <p:cNvSpPr/>
          <p:nvPr/>
        </p:nvSpPr>
        <p:spPr>
          <a:xfrm>
            <a:off x="1082250" y="6596500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67" name="Shape 59"/>
          <p:cNvSpPr/>
          <p:nvPr/>
        </p:nvSpPr>
        <p:spPr>
          <a:xfrm>
            <a:off x="1272592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8" name="Text 60"/>
          <p:cNvSpPr/>
          <p:nvPr/>
        </p:nvSpPr>
        <p:spPr>
          <a:xfrm>
            <a:off x="1229199" y="6573087"/>
            <a:ext cx="406496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Conv2D</a:t>
            </a:r>
            <a:endParaRPr lang="en-US" sz="720" dirty="0"/>
          </a:p>
        </p:txBody>
      </p:sp>
      <p:sp>
        <p:nvSpPr>
          <p:cNvPr id="69" name="Text 61"/>
          <p:cNvSpPr/>
          <p:nvPr/>
        </p:nvSpPr>
        <p:spPr>
          <a:xfrm>
            <a:off x="1564258" y="6518225"/>
            <a:ext cx="251789" cy="219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(32, 8x8)</a:t>
            </a:r>
            <a:endParaRPr lang="en-US" sz="720" dirty="0"/>
          </a:p>
        </p:txBody>
      </p:sp>
      <p:sp>
        <p:nvSpPr>
          <p:cNvPr id="70" name="Text 62"/>
          <p:cNvSpPr/>
          <p:nvPr/>
        </p:nvSpPr>
        <p:spPr>
          <a:xfrm>
            <a:off x="1264388" y="6970849"/>
            <a:ext cx="51647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Свертка 1</a:t>
            </a:r>
            <a:endParaRPr lang="en-US" sz="720" dirty="0"/>
          </a:p>
        </p:txBody>
      </p:sp>
      <p:sp>
        <p:nvSpPr>
          <p:cNvPr id="71" name="Text 63"/>
          <p:cNvSpPr/>
          <p:nvPr/>
        </p:nvSpPr>
        <p:spPr>
          <a:xfrm>
            <a:off x="1720109" y="6596500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72" name="Shape 64"/>
          <p:cNvSpPr/>
          <p:nvPr/>
        </p:nvSpPr>
        <p:spPr>
          <a:xfrm>
            <a:off x="1910451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3" name="Text 65"/>
          <p:cNvSpPr/>
          <p:nvPr/>
        </p:nvSpPr>
        <p:spPr>
          <a:xfrm>
            <a:off x="1867058" y="6573087"/>
            <a:ext cx="406496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Conv2D</a:t>
            </a:r>
            <a:endParaRPr lang="en-US" sz="720" dirty="0"/>
          </a:p>
        </p:txBody>
      </p:sp>
      <p:sp>
        <p:nvSpPr>
          <p:cNvPr id="74" name="Text 66"/>
          <p:cNvSpPr/>
          <p:nvPr/>
        </p:nvSpPr>
        <p:spPr>
          <a:xfrm>
            <a:off x="2202117" y="6518225"/>
            <a:ext cx="251789" cy="219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(64, 4x4)</a:t>
            </a:r>
            <a:endParaRPr lang="en-US" sz="720" dirty="0"/>
          </a:p>
        </p:txBody>
      </p:sp>
      <p:sp>
        <p:nvSpPr>
          <p:cNvPr id="75" name="Text 67"/>
          <p:cNvSpPr/>
          <p:nvPr/>
        </p:nvSpPr>
        <p:spPr>
          <a:xfrm>
            <a:off x="1902247" y="6970849"/>
            <a:ext cx="51647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Свертка 2</a:t>
            </a:r>
            <a:endParaRPr lang="en-US" sz="720" dirty="0"/>
          </a:p>
        </p:txBody>
      </p:sp>
      <p:sp>
        <p:nvSpPr>
          <p:cNvPr id="76" name="Text 68"/>
          <p:cNvSpPr/>
          <p:nvPr/>
        </p:nvSpPr>
        <p:spPr>
          <a:xfrm>
            <a:off x="2357968" y="6596500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77" name="Shape 69"/>
          <p:cNvSpPr/>
          <p:nvPr/>
        </p:nvSpPr>
        <p:spPr>
          <a:xfrm>
            <a:off x="2548310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8" name="Text 70"/>
          <p:cNvSpPr/>
          <p:nvPr/>
        </p:nvSpPr>
        <p:spPr>
          <a:xfrm>
            <a:off x="2504917" y="6573087"/>
            <a:ext cx="406496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Conv2D</a:t>
            </a:r>
            <a:endParaRPr lang="en-US" sz="720" dirty="0"/>
          </a:p>
        </p:txBody>
      </p:sp>
      <p:sp>
        <p:nvSpPr>
          <p:cNvPr id="79" name="Text 71"/>
          <p:cNvSpPr/>
          <p:nvPr/>
        </p:nvSpPr>
        <p:spPr>
          <a:xfrm>
            <a:off x="2839975" y="6518225"/>
            <a:ext cx="251789" cy="219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(64, 3x3)</a:t>
            </a:r>
            <a:endParaRPr lang="en-US" sz="720" dirty="0"/>
          </a:p>
        </p:txBody>
      </p:sp>
      <p:sp>
        <p:nvSpPr>
          <p:cNvPr id="80" name="Text 72"/>
          <p:cNvSpPr/>
          <p:nvPr/>
        </p:nvSpPr>
        <p:spPr>
          <a:xfrm>
            <a:off x="2540105" y="6970849"/>
            <a:ext cx="51647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Свертка 3</a:t>
            </a:r>
            <a:endParaRPr lang="en-US" sz="720" dirty="0"/>
          </a:p>
        </p:txBody>
      </p:sp>
      <p:sp>
        <p:nvSpPr>
          <p:cNvPr id="81" name="Text 73"/>
          <p:cNvSpPr/>
          <p:nvPr/>
        </p:nvSpPr>
        <p:spPr>
          <a:xfrm>
            <a:off x="2995826" y="6596500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82" name="Shape 74"/>
          <p:cNvSpPr/>
          <p:nvPr/>
        </p:nvSpPr>
        <p:spPr>
          <a:xfrm>
            <a:off x="3177964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3" name="Text 75"/>
          <p:cNvSpPr/>
          <p:nvPr/>
        </p:nvSpPr>
        <p:spPr>
          <a:xfrm>
            <a:off x="3152124" y="6573087"/>
            <a:ext cx="340026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Linear</a:t>
            </a:r>
            <a:endParaRPr lang="en-US" sz="720" dirty="0"/>
          </a:p>
        </p:txBody>
      </p:sp>
      <p:sp>
        <p:nvSpPr>
          <p:cNvPr id="84" name="Text 76"/>
          <p:cNvSpPr/>
          <p:nvPr/>
        </p:nvSpPr>
        <p:spPr>
          <a:xfrm>
            <a:off x="3420712" y="6573087"/>
            <a:ext cx="283183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(512)</a:t>
            </a:r>
            <a:endParaRPr lang="en-US" sz="720" dirty="0"/>
          </a:p>
        </p:txBody>
      </p:sp>
      <p:sp>
        <p:nvSpPr>
          <p:cNvPr id="85" name="Text 77"/>
          <p:cNvSpPr/>
          <p:nvPr/>
        </p:nvSpPr>
        <p:spPr>
          <a:xfrm>
            <a:off x="3301166" y="6970849"/>
            <a:ext cx="253659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FC 1</a:t>
            </a:r>
            <a:endParaRPr lang="en-US" sz="720" dirty="0"/>
          </a:p>
        </p:txBody>
      </p:sp>
      <p:sp>
        <p:nvSpPr>
          <p:cNvPr id="86" name="Text 78"/>
          <p:cNvSpPr/>
          <p:nvPr/>
        </p:nvSpPr>
        <p:spPr>
          <a:xfrm>
            <a:off x="3617277" y="6596500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87" name="Shape 79"/>
          <p:cNvSpPr/>
          <p:nvPr/>
        </p:nvSpPr>
        <p:spPr>
          <a:xfrm>
            <a:off x="3855281" y="6342199"/>
            <a:ext cx="428625" cy="5715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8" name="Text 80"/>
          <p:cNvSpPr/>
          <p:nvPr/>
        </p:nvSpPr>
        <p:spPr>
          <a:xfrm>
            <a:off x="3705653" y="6573087"/>
            <a:ext cx="340026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Linear</a:t>
            </a:r>
            <a:endParaRPr lang="en-US" sz="720" dirty="0"/>
          </a:p>
        </p:txBody>
      </p:sp>
      <p:sp>
        <p:nvSpPr>
          <p:cNvPr id="89" name="Text 81"/>
          <p:cNvSpPr/>
          <p:nvPr/>
        </p:nvSpPr>
        <p:spPr>
          <a:xfrm>
            <a:off x="3974241" y="6573087"/>
            <a:ext cx="530730" cy="1097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(n_actions)</a:t>
            </a:r>
            <a:endParaRPr lang="en-US" sz="720" dirty="0"/>
          </a:p>
        </p:txBody>
      </p:sp>
      <p:sp>
        <p:nvSpPr>
          <p:cNvPr id="90" name="Text 82"/>
          <p:cNvSpPr/>
          <p:nvPr/>
        </p:nvSpPr>
        <p:spPr>
          <a:xfrm>
            <a:off x="3799415" y="6970849"/>
            <a:ext cx="611823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Q-значения</a:t>
            </a:r>
            <a:endParaRPr lang="en-US" sz="720" dirty="0"/>
          </a:p>
        </p:txBody>
      </p:sp>
      <p:sp>
        <p:nvSpPr>
          <p:cNvPr id="91" name="Text 83"/>
          <p:cNvSpPr/>
          <p:nvPr/>
        </p:nvSpPr>
        <p:spPr>
          <a:xfrm>
            <a:off x="4661297" y="5884999"/>
            <a:ext cx="40540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Пример реализации DQN на PyTorch</a:t>
            </a:r>
            <a:endParaRPr lang="en-US" sz="900" dirty="0"/>
          </a:p>
        </p:txBody>
      </p:sp>
      <p:sp>
        <p:nvSpPr>
          <p:cNvPr id="92" name="Shape 84"/>
          <p:cNvSpPr/>
          <p:nvPr/>
        </p:nvSpPr>
        <p:spPr>
          <a:xfrm>
            <a:off x="4661297" y="6163605"/>
            <a:ext cx="3982641" cy="2845780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93" name="Text 85"/>
          <p:cNvSpPr/>
          <p:nvPr/>
        </p:nvSpPr>
        <p:spPr>
          <a:xfrm>
            <a:off x="4804172" y="631719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720" dirty="0"/>
          </a:p>
        </p:txBody>
      </p:sp>
      <p:sp>
        <p:nvSpPr>
          <p:cNvPr id="94" name="Text 86"/>
          <p:cNvSpPr/>
          <p:nvPr/>
        </p:nvSpPr>
        <p:spPr>
          <a:xfrm>
            <a:off x="5133342" y="6317196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</a:t>
            </a:r>
            <a:endParaRPr lang="en-US" sz="720" dirty="0"/>
          </a:p>
        </p:txBody>
      </p:sp>
      <p:sp>
        <p:nvSpPr>
          <p:cNvPr id="95" name="Text 87"/>
          <p:cNvSpPr/>
          <p:nvPr/>
        </p:nvSpPr>
        <p:spPr>
          <a:xfrm>
            <a:off x="4804172" y="6445197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720" dirty="0"/>
          </a:p>
        </p:txBody>
      </p:sp>
      <p:sp>
        <p:nvSpPr>
          <p:cNvPr id="96" name="Text 88"/>
          <p:cNvSpPr/>
          <p:nvPr/>
        </p:nvSpPr>
        <p:spPr>
          <a:xfrm>
            <a:off x="5133342" y="6445197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torch.nn</a:t>
            </a:r>
            <a:endParaRPr lang="en-US" sz="720" dirty="0"/>
          </a:p>
        </p:txBody>
      </p:sp>
      <p:sp>
        <p:nvSpPr>
          <p:cNvPr id="97" name="Text 89"/>
          <p:cNvSpPr/>
          <p:nvPr/>
        </p:nvSpPr>
        <p:spPr>
          <a:xfrm>
            <a:off x="5681960" y="6445197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720" dirty="0"/>
          </a:p>
        </p:txBody>
      </p:sp>
      <p:sp>
        <p:nvSpPr>
          <p:cNvPr id="98" name="Text 90"/>
          <p:cNvSpPr/>
          <p:nvPr/>
        </p:nvSpPr>
        <p:spPr>
          <a:xfrm>
            <a:off x="5791684" y="6445197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</a:t>
            </a:r>
            <a:endParaRPr lang="en-US" sz="720" dirty="0"/>
          </a:p>
        </p:txBody>
      </p:sp>
      <p:sp>
        <p:nvSpPr>
          <p:cNvPr id="99" name="Text 91"/>
          <p:cNvSpPr/>
          <p:nvPr/>
        </p:nvSpPr>
        <p:spPr>
          <a:xfrm>
            <a:off x="4804172" y="6573199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720" dirty="0"/>
          </a:p>
        </p:txBody>
      </p:sp>
      <p:sp>
        <p:nvSpPr>
          <p:cNvPr id="100" name="Text 92"/>
          <p:cNvSpPr/>
          <p:nvPr/>
        </p:nvSpPr>
        <p:spPr>
          <a:xfrm>
            <a:off x="5133342" y="6573199"/>
            <a:ext cx="1223507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torch.nn.functional</a:t>
            </a:r>
            <a:endParaRPr lang="en-US" sz="720" dirty="0"/>
          </a:p>
        </p:txBody>
      </p:sp>
      <p:sp>
        <p:nvSpPr>
          <p:cNvPr id="101" name="Text 93"/>
          <p:cNvSpPr/>
          <p:nvPr/>
        </p:nvSpPr>
        <p:spPr>
          <a:xfrm>
            <a:off x="6285412" y="657319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720" dirty="0"/>
          </a:p>
        </p:txBody>
      </p:sp>
      <p:sp>
        <p:nvSpPr>
          <p:cNvPr id="102" name="Text 94"/>
          <p:cNvSpPr/>
          <p:nvPr/>
        </p:nvSpPr>
        <p:spPr>
          <a:xfrm>
            <a:off x="6395135" y="6573199"/>
            <a:ext cx="181161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</a:t>
            </a:r>
            <a:endParaRPr lang="en-US" sz="720" dirty="0"/>
          </a:p>
        </p:txBody>
      </p:sp>
      <p:sp>
        <p:nvSpPr>
          <p:cNvPr id="103" name="Text 95"/>
          <p:cNvSpPr/>
          <p:nvPr/>
        </p:nvSpPr>
        <p:spPr>
          <a:xfrm>
            <a:off x="4804172" y="6829202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720" dirty="0"/>
          </a:p>
        </p:txBody>
      </p:sp>
      <p:sp>
        <p:nvSpPr>
          <p:cNvPr id="104" name="Text 96"/>
          <p:cNvSpPr/>
          <p:nvPr/>
        </p:nvSpPr>
        <p:spPr>
          <a:xfrm>
            <a:off x="5133342" y="682920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DQN</a:t>
            </a:r>
            <a:endParaRPr lang="en-US" sz="720" dirty="0"/>
          </a:p>
        </p:txBody>
      </p:sp>
      <p:sp>
        <p:nvSpPr>
          <p:cNvPr id="105" name="Text 97"/>
          <p:cNvSpPr/>
          <p:nvPr/>
        </p:nvSpPr>
        <p:spPr>
          <a:xfrm>
            <a:off x="5297928" y="6829202"/>
            <a:ext cx="729779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(nn.Module):</a:t>
            </a:r>
            <a:endParaRPr lang="en-US" sz="720" dirty="0"/>
          </a:p>
        </p:txBody>
      </p:sp>
      <p:sp>
        <p:nvSpPr>
          <p:cNvPr id="106" name="Text 98"/>
          <p:cNvSpPr/>
          <p:nvPr/>
        </p:nvSpPr>
        <p:spPr>
          <a:xfrm>
            <a:off x="5023619" y="6957203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07" name="Text 99"/>
          <p:cNvSpPr/>
          <p:nvPr/>
        </p:nvSpPr>
        <p:spPr>
          <a:xfrm>
            <a:off x="5243066" y="6957203"/>
            <a:ext cx="510332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720" dirty="0"/>
          </a:p>
        </p:txBody>
      </p:sp>
      <p:sp>
        <p:nvSpPr>
          <p:cNvPr id="108" name="Text 100"/>
          <p:cNvSpPr/>
          <p:nvPr/>
        </p:nvSpPr>
        <p:spPr>
          <a:xfrm>
            <a:off x="5681960" y="6957203"/>
            <a:ext cx="1936682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n_observations, n_actions):</a:t>
            </a:r>
            <a:endParaRPr lang="en-US" sz="720" dirty="0"/>
          </a:p>
        </p:txBody>
      </p:sp>
      <p:sp>
        <p:nvSpPr>
          <p:cNvPr id="109" name="Text 101"/>
          <p:cNvSpPr/>
          <p:nvPr/>
        </p:nvSpPr>
        <p:spPr>
          <a:xfrm>
            <a:off x="5243066" y="7085205"/>
            <a:ext cx="34574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super</a:t>
            </a:r>
            <a:endParaRPr lang="en-US" sz="720" dirty="0"/>
          </a:p>
        </p:txBody>
      </p:sp>
      <p:sp>
        <p:nvSpPr>
          <p:cNvPr id="110" name="Text 102"/>
          <p:cNvSpPr/>
          <p:nvPr/>
        </p:nvSpPr>
        <p:spPr>
          <a:xfrm>
            <a:off x="5517375" y="7085205"/>
            <a:ext cx="127836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(DQN, self).__init__()</a:t>
            </a:r>
            <a:endParaRPr lang="en-US" sz="720" dirty="0"/>
          </a:p>
        </p:txBody>
      </p:sp>
      <p:sp>
        <p:nvSpPr>
          <p:cNvPr id="111" name="Text 103"/>
          <p:cNvSpPr/>
          <p:nvPr/>
        </p:nvSpPr>
        <p:spPr>
          <a:xfrm>
            <a:off x="4804172" y="7213206"/>
            <a:ext cx="2924138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self.layer1 = nn.Linear(n_observations, 128)</a:t>
            </a:r>
            <a:endParaRPr lang="en-US" sz="720" dirty="0"/>
          </a:p>
        </p:txBody>
      </p:sp>
      <p:sp>
        <p:nvSpPr>
          <p:cNvPr id="112" name="Text 104"/>
          <p:cNvSpPr/>
          <p:nvPr/>
        </p:nvSpPr>
        <p:spPr>
          <a:xfrm>
            <a:off x="4804172" y="7341208"/>
            <a:ext cx="2320686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self.layer2 = nn.Linear(128, 128)</a:t>
            </a:r>
            <a:endParaRPr lang="en-US" sz="720" dirty="0"/>
          </a:p>
        </p:txBody>
      </p:sp>
      <p:sp>
        <p:nvSpPr>
          <p:cNvPr id="113" name="Text 105"/>
          <p:cNvSpPr/>
          <p:nvPr/>
        </p:nvSpPr>
        <p:spPr>
          <a:xfrm>
            <a:off x="4804172" y="7469209"/>
            <a:ext cx="2649857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self.layer3 = nn.Linear(128, n_actions)</a:t>
            </a:r>
            <a:endParaRPr lang="en-US" sz="720" dirty="0"/>
          </a:p>
        </p:txBody>
      </p:sp>
      <p:sp>
        <p:nvSpPr>
          <p:cNvPr id="114" name="Text 106"/>
          <p:cNvSpPr/>
          <p:nvPr/>
        </p:nvSpPr>
        <p:spPr>
          <a:xfrm>
            <a:off x="5023619" y="7725212"/>
            <a:ext cx="236023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720" dirty="0"/>
          </a:p>
        </p:txBody>
      </p:sp>
      <p:sp>
        <p:nvSpPr>
          <p:cNvPr id="115" name="Text 107"/>
          <p:cNvSpPr/>
          <p:nvPr/>
        </p:nvSpPr>
        <p:spPr>
          <a:xfrm>
            <a:off x="5243066" y="7725212"/>
            <a:ext cx="455470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forward</a:t>
            </a:r>
            <a:endParaRPr lang="en-US" sz="720" dirty="0"/>
          </a:p>
        </p:txBody>
      </p:sp>
      <p:sp>
        <p:nvSpPr>
          <p:cNvPr id="116" name="Text 108"/>
          <p:cNvSpPr/>
          <p:nvPr/>
        </p:nvSpPr>
        <p:spPr>
          <a:xfrm>
            <a:off x="5627098" y="7725212"/>
            <a:ext cx="620055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x):</a:t>
            </a:r>
            <a:endParaRPr lang="en-US" sz="720" dirty="0"/>
          </a:p>
        </p:txBody>
      </p:sp>
      <p:sp>
        <p:nvSpPr>
          <p:cNvPr id="117" name="Text 109"/>
          <p:cNvSpPr/>
          <p:nvPr/>
        </p:nvSpPr>
        <p:spPr>
          <a:xfrm>
            <a:off x="4804172" y="7853214"/>
            <a:ext cx="1936682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 = F.relu(self.layer1(x))</a:t>
            </a:r>
            <a:endParaRPr lang="en-US" sz="720" dirty="0"/>
          </a:p>
        </p:txBody>
      </p:sp>
      <p:sp>
        <p:nvSpPr>
          <p:cNvPr id="118" name="Text 110"/>
          <p:cNvSpPr/>
          <p:nvPr/>
        </p:nvSpPr>
        <p:spPr>
          <a:xfrm>
            <a:off x="4804172" y="7981215"/>
            <a:ext cx="1936682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 = F.relu(self.layer2(x))</a:t>
            </a:r>
            <a:endParaRPr lang="en-US" sz="720" dirty="0"/>
          </a:p>
        </p:txBody>
      </p:sp>
      <p:sp>
        <p:nvSpPr>
          <p:cNvPr id="119" name="Text 111"/>
          <p:cNvSpPr/>
          <p:nvPr/>
        </p:nvSpPr>
        <p:spPr>
          <a:xfrm>
            <a:off x="5243066" y="8109217"/>
            <a:ext cx="40060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720" dirty="0"/>
          </a:p>
        </p:txBody>
      </p:sp>
      <p:sp>
        <p:nvSpPr>
          <p:cNvPr id="120" name="Text 112"/>
          <p:cNvSpPr/>
          <p:nvPr/>
        </p:nvSpPr>
        <p:spPr>
          <a:xfrm>
            <a:off x="5572237" y="8109217"/>
            <a:ext cx="894336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self.layer3(x)</a:t>
            </a:r>
            <a:endParaRPr lang="en-US" sz="720" dirty="0"/>
          </a:p>
        </p:txBody>
      </p:sp>
      <p:sp>
        <p:nvSpPr>
          <p:cNvPr id="121" name="Text 113"/>
          <p:cNvSpPr/>
          <p:nvPr/>
        </p:nvSpPr>
        <p:spPr>
          <a:xfrm>
            <a:off x="4804172" y="8365220"/>
            <a:ext cx="949198" cy="103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Создание сетей</a:t>
            </a:r>
            <a:endParaRPr lang="en-US" sz="720" dirty="0"/>
          </a:p>
        </p:txBody>
      </p:sp>
      <p:sp>
        <p:nvSpPr>
          <p:cNvPr id="122" name="Text 114"/>
          <p:cNvSpPr/>
          <p:nvPr/>
        </p:nvSpPr>
        <p:spPr>
          <a:xfrm>
            <a:off x="4804172" y="8493221"/>
            <a:ext cx="2430410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policy_net = DQN(n_observations, n_actions)</a:t>
            </a:r>
            <a:endParaRPr lang="en-US" sz="720" dirty="0"/>
          </a:p>
        </p:txBody>
      </p:sp>
      <p:sp>
        <p:nvSpPr>
          <p:cNvPr id="123" name="Text 115"/>
          <p:cNvSpPr/>
          <p:nvPr/>
        </p:nvSpPr>
        <p:spPr>
          <a:xfrm>
            <a:off x="4804172" y="8621223"/>
            <a:ext cx="2430410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 = DQN(n_observations, n_actions)</a:t>
            </a:r>
            <a:endParaRPr lang="en-US" sz="720" dirty="0"/>
          </a:p>
        </p:txBody>
      </p:sp>
      <p:sp>
        <p:nvSpPr>
          <p:cNvPr id="124" name="Text 116"/>
          <p:cNvSpPr/>
          <p:nvPr/>
        </p:nvSpPr>
        <p:spPr>
          <a:xfrm>
            <a:off x="4804172" y="8749224"/>
            <a:ext cx="2869276" cy="10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target_net.load_state_dict(policy_net.state_dict())</a:t>
            </a:r>
            <a:endParaRPr lang="en-US" sz="7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339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469" y="321469"/>
            <a:ext cx="8572500" cy="3771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9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Алгоритм PPO (Proximal Policy Optimization)</a:t>
            </a:r>
            <a:endParaRPr lang="en-US" sz="1980" dirty="0"/>
          </a:p>
        </p:txBody>
      </p:sp>
      <p:sp>
        <p:nvSpPr>
          <p:cNvPr id="4" name="Shape 1"/>
          <p:cNvSpPr/>
          <p:nvPr/>
        </p:nvSpPr>
        <p:spPr>
          <a:xfrm>
            <a:off x="321469" y="1020105"/>
            <a:ext cx="4161234" cy="568625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00063" y="1198699"/>
            <a:ext cx="428625" cy="428625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4" y="1310125"/>
            <a:ext cx="205383" cy="205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5844" y="1275829"/>
            <a:ext cx="2715099" cy="2743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44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Proximal Policy Optimization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500063" y="1782700"/>
            <a:ext cx="3059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500063" y="1782700"/>
            <a:ext cx="3619649" cy="5211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это алгоритм policy gradient, который решает проблему нестабильности обучения в TRPO, используя более простой механизм ограничения обновлений политики.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500063" y="2461664"/>
            <a:ext cx="3804047" cy="2187215"/>
          </a:xfrm>
          <a:prstGeom prst="rect">
            <a:avLst/>
          </a:prstGeom>
          <a:solidFill>
            <a:srgbClr val="F0FDF4"/>
          </a:solidFill>
          <a:ln/>
        </p:spPr>
      </p:sp>
      <p:sp>
        <p:nvSpPr>
          <p:cNvPr id="11" name="Shape 7"/>
          <p:cNvSpPr/>
          <p:nvPr/>
        </p:nvSpPr>
        <p:spPr>
          <a:xfrm>
            <a:off x="500063" y="2461664"/>
            <a:ext cx="28575" cy="218721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638806"/>
            <a:ext cx="153591" cy="1371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53678" y="2604539"/>
            <a:ext cx="1448200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8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 PPO</a:t>
            </a:r>
            <a:endParaRPr lang="en-US" sz="108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2931700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8675" y="2924556"/>
            <a:ext cx="1357564" cy="1482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Простота реализации:</a:t>
            </a:r>
            <a:endParaRPr lang="en-US" sz="855" dirty="0"/>
          </a:p>
        </p:txBody>
      </p:sp>
      <p:sp>
        <p:nvSpPr>
          <p:cNvPr id="16" name="Text 10"/>
          <p:cNvSpPr/>
          <p:nvPr/>
        </p:nvSpPr>
        <p:spPr>
          <a:xfrm>
            <a:off x="828675" y="2924556"/>
            <a:ext cx="3060539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Проще чем TRPO, но сохраняет стабильность</a:t>
            </a:r>
            <a:endParaRPr lang="en-US" sz="855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3328848"/>
            <a:ext cx="114300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8675" y="3321704"/>
            <a:ext cx="1548352" cy="1482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Эффективность выборки:</a:t>
            </a:r>
            <a:endParaRPr lang="en-US" sz="855" dirty="0"/>
          </a:p>
        </p:txBody>
      </p:sp>
      <p:sp>
        <p:nvSpPr>
          <p:cNvPr id="19" name="Text 12"/>
          <p:cNvSpPr/>
          <p:nvPr/>
        </p:nvSpPr>
        <p:spPr>
          <a:xfrm>
            <a:off x="828675" y="3321704"/>
            <a:ext cx="2885629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Переиспользует данные несколько раз</a:t>
            </a:r>
            <a:endParaRPr lang="en-US" sz="855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3725996"/>
            <a:ext cx="114300" cy="114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8675" y="3718852"/>
            <a:ext cx="901229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Стабильность:</a:t>
            </a:r>
            <a:endParaRPr lang="en-US" sz="855" dirty="0"/>
          </a:p>
        </p:txBody>
      </p:sp>
      <p:sp>
        <p:nvSpPr>
          <p:cNvPr id="22" name="Text 14"/>
          <p:cNvSpPr/>
          <p:nvPr/>
        </p:nvSpPr>
        <p:spPr>
          <a:xfrm>
            <a:off x="828675" y="3718852"/>
            <a:ext cx="2730168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Предотвращает разрушительные обновления политики</a:t>
            </a:r>
            <a:endParaRPr lang="en-US" sz="855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" y="4123144"/>
            <a:ext cx="114300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28675" y="4116000"/>
            <a:ext cx="1105356" cy="148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Универсальность:</a:t>
            </a:r>
            <a:endParaRPr lang="en-US" sz="855" dirty="0"/>
          </a:p>
        </p:txBody>
      </p:sp>
      <p:sp>
        <p:nvSpPr>
          <p:cNvPr id="25" name="Text 16"/>
          <p:cNvSpPr/>
          <p:nvPr/>
        </p:nvSpPr>
        <p:spPr>
          <a:xfrm>
            <a:off x="828675" y="4116000"/>
            <a:ext cx="2548617" cy="311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Работает с дискретными и непрерывными действиями</a:t>
            </a:r>
            <a:endParaRPr lang="en-US" sz="855" dirty="0"/>
          </a:p>
        </p:txBody>
      </p:sp>
      <p:sp>
        <p:nvSpPr>
          <p:cNvPr id="26" name="Shape 17"/>
          <p:cNvSpPr/>
          <p:nvPr/>
        </p:nvSpPr>
        <p:spPr>
          <a:xfrm>
            <a:off x="500063" y="4898910"/>
            <a:ext cx="3804047" cy="1628859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7" name="Text 18"/>
          <p:cNvSpPr/>
          <p:nvPr/>
        </p:nvSpPr>
        <p:spPr>
          <a:xfrm>
            <a:off x="607219" y="5006067"/>
            <a:ext cx="366117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 vs другие алгоритмы</a:t>
            </a:r>
            <a:endParaRPr lang="en-US" sz="900" dirty="0"/>
          </a:p>
        </p:txBody>
      </p:sp>
      <p:sp>
        <p:nvSpPr>
          <p:cNvPr id="28" name="Shape 19"/>
          <p:cNvSpPr/>
          <p:nvPr/>
        </p:nvSpPr>
        <p:spPr>
          <a:xfrm>
            <a:off x="607219" y="5248954"/>
            <a:ext cx="1759148" cy="4057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0"/>
          <p:cNvSpPr/>
          <p:nvPr/>
        </p:nvSpPr>
        <p:spPr>
          <a:xfrm>
            <a:off x="1387115" y="5311462"/>
            <a:ext cx="270793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</a:t>
            </a:r>
            <a:endParaRPr lang="en-US" sz="765" dirty="0"/>
          </a:p>
        </p:txBody>
      </p:sp>
      <p:sp>
        <p:nvSpPr>
          <p:cNvPr id="30" name="Text 21"/>
          <p:cNvSpPr/>
          <p:nvPr/>
        </p:nvSpPr>
        <p:spPr>
          <a:xfrm>
            <a:off x="934157" y="5457211"/>
            <a:ext cx="1176682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Простой + Стабильный</a:t>
            </a:r>
            <a:endParaRPr lang="en-US" sz="765" dirty="0"/>
          </a:p>
        </p:txBody>
      </p:sp>
      <p:sp>
        <p:nvSpPr>
          <p:cNvPr id="31" name="Shape 22"/>
          <p:cNvSpPr/>
          <p:nvPr/>
        </p:nvSpPr>
        <p:spPr>
          <a:xfrm>
            <a:off x="2437805" y="5248954"/>
            <a:ext cx="1759148" cy="4057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Text 23"/>
          <p:cNvSpPr/>
          <p:nvPr/>
        </p:nvSpPr>
        <p:spPr>
          <a:xfrm>
            <a:off x="3188038" y="5311462"/>
            <a:ext cx="330119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TRPO</a:t>
            </a:r>
            <a:endParaRPr lang="en-US" sz="765" dirty="0"/>
          </a:p>
        </p:txBody>
      </p:sp>
      <p:sp>
        <p:nvSpPr>
          <p:cNvPr id="33" name="Text 24"/>
          <p:cNvSpPr/>
          <p:nvPr/>
        </p:nvSpPr>
        <p:spPr>
          <a:xfrm>
            <a:off x="2742502" y="5457211"/>
            <a:ext cx="1221191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Сложный + Стабильный</a:t>
            </a:r>
            <a:endParaRPr lang="en-US" sz="765" dirty="0"/>
          </a:p>
        </p:txBody>
      </p:sp>
      <p:sp>
        <p:nvSpPr>
          <p:cNvPr id="34" name="Text 25"/>
          <p:cNvSpPr/>
          <p:nvPr/>
        </p:nvSpPr>
        <p:spPr>
          <a:xfrm>
            <a:off x="607219" y="5761909"/>
            <a:ext cx="3661172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</a:t>
            </a:r>
            <a:endParaRPr lang="en-US" sz="765" dirty="0"/>
          </a:p>
        </p:txBody>
      </p:sp>
      <p:sp>
        <p:nvSpPr>
          <p:cNvPr id="35" name="Shape 26"/>
          <p:cNvSpPr/>
          <p:nvPr/>
        </p:nvSpPr>
        <p:spPr>
          <a:xfrm>
            <a:off x="607219" y="6014814"/>
            <a:ext cx="1759148" cy="4057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Text 27"/>
          <p:cNvSpPr/>
          <p:nvPr/>
        </p:nvSpPr>
        <p:spPr>
          <a:xfrm>
            <a:off x="1394538" y="6077322"/>
            <a:ext cx="255919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A2C</a:t>
            </a:r>
            <a:endParaRPr lang="en-US" sz="765" dirty="0"/>
          </a:p>
        </p:txBody>
      </p:sp>
      <p:sp>
        <p:nvSpPr>
          <p:cNvPr id="37" name="Text 28"/>
          <p:cNvSpPr/>
          <p:nvPr/>
        </p:nvSpPr>
        <p:spPr>
          <a:xfrm>
            <a:off x="878151" y="6223071"/>
            <a:ext cx="1288693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Простой + Нестабильный</a:t>
            </a:r>
            <a:endParaRPr lang="en-US" sz="765" dirty="0"/>
          </a:p>
        </p:txBody>
      </p:sp>
      <p:sp>
        <p:nvSpPr>
          <p:cNvPr id="38" name="Shape 29"/>
          <p:cNvSpPr/>
          <p:nvPr/>
        </p:nvSpPr>
        <p:spPr>
          <a:xfrm>
            <a:off x="2437805" y="6014814"/>
            <a:ext cx="1759148" cy="40579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Text 30"/>
          <p:cNvSpPr/>
          <p:nvPr/>
        </p:nvSpPr>
        <p:spPr>
          <a:xfrm>
            <a:off x="3203274" y="6077322"/>
            <a:ext cx="299619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DQN</a:t>
            </a:r>
            <a:endParaRPr lang="en-US" sz="765" dirty="0"/>
          </a:p>
        </p:txBody>
      </p:sp>
      <p:sp>
        <p:nvSpPr>
          <p:cNvPr id="40" name="Text 31"/>
          <p:cNvSpPr/>
          <p:nvPr/>
        </p:nvSpPr>
        <p:spPr>
          <a:xfrm>
            <a:off x="2623514" y="6223071"/>
            <a:ext cx="1459167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Только дискретные действия</a:t>
            </a:r>
            <a:endParaRPr lang="en-US" sz="765" dirty="0"/>
          </a:p>
        </p:txBody>
      </p:sp>
      <p:sp>
        <p:nvSpPr>
          <p:cNvPr id="41" name="Shape 32"/>
          <p:cNvSpPr/>
          <p:nvPr/>
        </p:nvSpPr>
        <p:spPr>
          <a:xfrm>
            <a:off x="4661297" y="1020105"/>
            <a:ext cx="4161234" cy="568625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3"/>
          <p:cNvSpPr/>
          <p:nvPr/>
        </p:nvSpPr>
        <p:spPr>
          <a:xfrm>
            <a:off x="4839891" y="1198699"/>
            <a:ext cx="3875484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Математическая основа PPO</a:t>
            </a:r>
            <a:endParaRPr lang="en-US" sz="1260" dirty="0"/>
          </a:p>
        </p:txBody>
      </p:sp>
      <p:sp>
        <p:nvSpPr>
          <p:cNvPr id="43" name="Shape 34"/>
          <p:cNvSpPr/>
          <p:nvPr/>
        </p:nvSpPr>
        <p:spPr>
          <a:xfrm>
            <a:off x="4839891" y="1581587"/>
            <a:ext cx="3804047" cy="881807"/>
          </a:xfrm>
          <a:prstGeom prst="rect">
            <a:avLst/>
          </a:prstGeom>
          <a:solidFill>
            <a:srgbClr val="F1F5F9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44" name="Text 35"/>
          <p:cNvSpPr/>
          <p:nvPr/>
        </p:nvSpPr>
        <p:spPr>
          <a:xfrm>
            <a:off x="5195320" y="1740536"/>
            <a:ext cx="14689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</a:t>
            </a:r>
            <a:endParaRPr lang="en-US" sz="990" dirty="0"/>
          </a:p>
        </p:txBody>
      </p:sp>
      <p:sp>
        <p:nvSpPr>
          <p:cNvPr id="45" name="Text 36"/>
          <p:cNvSpPr/>
          <p:nvPr/>
        </p:nvSpPr>
        <p:spPr>
          <a:xfrm>
            <a:off x="5270776" y="1718407"/>
            <a:ext cx="29777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CLIP</a:t>
            </a:r>
            <a:endParaRPr lang="en-US" sz="743" dirty="0"/>
          </a:p>
        </p:txBody>
      </p:sp>
      <p:sp>
        <p:nvSpPr>
          <p:cNvPr id="46" name="Text 37"/>
          <p:cNvSpPr/>
          <p:nvPr/>
        </p:nvSpPr>
        <p:spPr>
          <a:xfrm>
            <a:off x="5497116" y="1740536"/>
            <a:ext cx="5995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(θ) = Ê</a:t>
            </a:r>
            <a:endParaRPr lang="en-US" sz="990" dirty="0"/>
          </a:p>
        </p:txBody>
      </p:sp>
      <p:sp>
        <p:nvSpPr>
          <p:cNvPr id="47" name="Text 38"/>
          <p:cNvSpPr/>
          <p:nvPr/>
        </p:nvSpPr>
        <p:spPr>
          <a:xfrm>
            <a:off x="6025223" y="1789091"/>
            <a:ext cx="1280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</a:t>
            </a:r>
            <a:endParaRPr lang="en-US" sz="743" dirty="0"/>
          </a:p>
        </p:txBody>
      </p:sp>
      <p:sp>
        <p:nvSpPr>
          <p:cNvPr id="48" name="Text 39"/>
          <p:cNvSpPr/>
          <p:nvPr/>
        </p:nvSpPr>
        <p:spPr>
          <a:xfrm>
            <a:off x="6081815" y="1740536"/>
            <a:ext cx="5240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[min(r</a:t>
            </a:r>
            <a:endParaRPr lang="en-US" sz="990" dirty="0"/>
          </a:p>
        </p:txBody>
      </p:sp>
      <p:sp>
        <p:nvSpPr>
          <p:cNvPr id="49" name="Text 40"/>
          <p:cNvSpPr/>
          <p:nvPr/>
        </p:nvSpPr>
        <p:spPr>
          <a:xfrm>
            <a:off x="6534466" y="1789091"/>
            <a:ext cx="1280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</a:t>
            </a:r>
            <a:endParaRPr lang="en-US" sz="743" dirty="0"/>
          </a:p>
        </p:txBody>
      </p:sp>
      <p:sp>
        <p:nvSpPr>
          <p:cNvPr id="50" name="Text 41"/>
          <p:cNvSpPr/>
          <p:nvPr/>
        </p:nvSpPr>
        <p:spPr>
          <a:xfrm>
            <a:off x="6591058" y="1740536"/>
            <a:ext cx="3732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(θ)Â</a:t>
            </a:r>
            <a:endParaRPr lang="en-US" sz="990" dirty="0"/>
          </a:p>
        </p:txBody>
      </p:sp>
      <p:sp>
        <p:nvSpPr>
          <p:cNvPr id="51" name="Text 42"/>
          <p:cNvSpPr/>
          <p:nvPr/>
        </p:nvSpPr>
        <p:spPr>
          <a:xfrm>
            <a:off x="6892826" y="1789091"/>
            <a:ext cx="1280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</a:t>
            </a:r>
            <a:endParaRPr lang="en-US" sz="743" dirty="0"/>
          </a:p>
        </p:txBody>
      </p:sp>
      <p:sp>
        <p:nvSpPr>
          <p:cNvPr id="52" name="Text 43"/>
          <p:cNvSpPr/>
          <p:nvPr/>
        </p:nvSpPr>
        <p:spPr>
          <a:xfrm>
            <a:off x="6949418" y="1740536"/>
            <a:ext cx="6749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clip(r</a:t>
            </a:r>
            <a:endParaRPr lang="en-US" sz="990" dirty="0"/>
          </a:p>
        </p:txBody>
      </p:sp>
      <p:sp>
        <p:nvSpPr>
          <p:cNvPr id="53" name="Text 44"/>
          <p:cNvSpPr/>
          <p:nvPr/>
        </p:nvSpPr>
        <p:spPr>
          <a:xfrm>
            <a:off x="7552953" y="1789091"/>
            <a:ext cx="1280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</a:t>
            </a:r>
            <a:endParaRPr lang="en-US" sz="743" dirty="0"/>
          </a:p>
        </p:txBody>
      </p:sp>
      <p:sp>
        <p:nvSpPr>
          <p:cNvPr id="54" name="Text 45"/>
          <p:cNvSpPr/>
          <p:nvPr/>
        </p:nvSpPr>
        <p:spPr>
          <a:xfrm>
            <a:off x="6449551" y="1740536"/>
            <a:ext cx="1910395" cy="3189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(θ), 1-ε, 1+ε)Â</a:t>
            </a:r>
            <a:endParaRPr lang="en-US" sz="990" dirty="0"/>
          </a:p>
        </p:txBody>
      </p:sp>
      <p:sp>
        <p:nvSpPr>
          <p:cNvPr id="55" name="Text 46"/>
          <p:cNvSpPr/>
          <p:nvPr/>
        </p:nvSpPr>
        <p:spPr>
          <a:xfrm>
            <a:off x="6826774" y="1965117"/>
            <a:ext cx="1280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43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</a:t>
            </a:r>
            <a:endParaRPr lang="en-US" sz="743" dirty="0"/>
          </a:p>
        </p:txBody>
      </p:sp>
      <p:sp>
        <p:nvSpPr>
          <p:cNvPr id="56" name="Text 47"/>
          <p:cNvSpPr/>
          <p:nvPr/>
        </p:nvSpPr>
        <p:spPr>
          <a:xfrm>
            <a:off x="6883366" y="1916562"/>
            <a:ext cx="2223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90" dirty="0">
                <a:solidFill>
                  <a:srgbClr val="1E3A8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)]</a:t>
            </a:r>
            <a:endParaRPr lang="en-US" sz="990" dirty="0"/>
          </a:p>
        </p:txBody>
      </p:sp>
      <p:sp>
        <p:nvSpPr>
          <p:cNvPr id="57" name="Text 48"/>
          <p:cNvSpPr/>
          <p:nvPr/>
        </p:nvSpPr>
        <p:spPr>
          <a:xfrm>
            <a:off x="4982766" y="2147953"/>
            <a:ext cx="3589734" cy="1439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Clipped surrogate objective function</a:t>
            </a:r>
            <a:endParaRPr lang="en-US" sz="810" dirty="0"/>
          </a:p>
        </p:txBody>
      </p:sp>
      <p:sp>
        <p:nvSpPr>
          <p:cNvPr id="58" name="Shape 49"/>
          <p:cNvSpPr/>
          <p:nvPr/>
        </p:nvSpPr>
        <p:spPr>
          <a:xfrm>
            <a:off x="4839891" y="2577694"/>
            <a:ext cx="3804047" cy="121164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59" name="Text 50"/>
          <p:cNvSpPr/>
          <p:nvPr/>
        </p:nvSpPr>
        <p:spPr>
          <a:xfrm>
            <a:off x="4947047" y="2684850"/>
            <a:ext cx="366117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Компоненты формулы:</a:t>
            </a:r>
            <a:endParaRPr lang="en-US" sz="900" dirty="0"/>
          </a:p>
        </p:txBody>
      </p:sp>
      <p:sp>
        <p:nvSpPr>
          <p:cNvPr id="60" name="Text 51"/>
          <p:cNvSpPr/>
          <p:nvPr/>
        </p:nvSpPr>
        <p:spPr>
          <a:xfrm>
            <a:off x="4947047" y="2933095"/>
            <a:ext cx="115556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765" dirty="0"/>
          </a:p>
        </p:txBody>
      </p:sp>
      <p:sp>
        <p:nvSpPr>
          <p:cNvPr id="61" name="Text 52"/>
          <p:cNvSpPr/>
          <p:nvPr/>
        </p:nvSpPr>
        <p:spPr>
          <a:xfrm>
            <a:off x="4991165" y="2976293"/>
            <a:ext cx="103082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57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574" dirty="0"/>
          </a:p>
        </p:txBody>
      </p:sp>
      <p:sp>
        <p:nvSpPr>
          <p:cNvPr id="62" name="Text 53"/>
          <p:cNvSpPr/>
          <p:nvPr/>
        </p:nvSpPr>
        <p:spPr>
          <a:xfrm>
            <a:off x="5022810" y="2933095"/>
            <a:ext cx="22502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(θ):</a:t>
            </a:r>
            <a:endParaRPr lang="en-US" sz="765" dirty="0"/>
          </a:p>
        </p:txBody>
      </p:sp>
      <p:sp>
        <p:nvSpPr>
          <p:cNvPr id="63" name="Text 54"/>
          <p:cNvSpPr/>
          <p:nvPr/>
        </p:nvSpPr>
        <p:spPr>
          <a:xfrm>
            <a:off x="5500101" y="2933095"/>
            <a:ext cx="1409440" cy="1321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Отношение вероятностей π</a:t>
            </a:r>
            <a:endParaRPr lang="en-US" sz="765" dirty="0"/>
          </a:p>
        </p:txBody>
      </p:sp>
      <p:sp>
        <p:nvSpPr>
          <p:cNvPr id="64" name="Text 55"/>
          <p:cNvSpPr/>
          <p:nvPr/>
        </p:nvSpPr>
        <p:spPr>
          <a:xfrm>
            <a:off x="6838104" y="2976293"/>
            <a:ext cx="114802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57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θ</a:t>
            </a:r>
            <a:endParaRPr lang="en-US" sz="574" dirty="0"/>
          </a:p>
        </p:txBody>
      </p:sp>
      <p:sp>
        <p:nvSpPr>
          <p:cNvPr id="65" name="Text 56"/>
          <p:cNvSpPr/>
          <p:nvPr/>
        </p:nvSpPr>
        <p:spPr>
          <a:xfrm>
            <a:off x="6881468" y="2933095"/>
            <a:ext cx="171590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/π</a:t>
            </a:r>
            <a:endParaRPr lang="en-US" sz="765" dirty="0"/>
          </a:p>
        </p:txBody>
      </p:sp>
      <p:sp>
        <p:nvSpPr>
          <p:cNvPr id="66" name="Text 57"/>
          <p:cNvSpPr/>
          <p:nvPr/>
        </p:nvSpPr>
        <p:spPr>
          <a:xfrm>
            <a:off x="6981620" y="2976293"/>
            <a:ext cx="25483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57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θ_old</a:t>
            </a:r>
            <a:endParaRPr lang="en-US" sz="574" dirty="0"/>
          </a:p>
        </p:txBody>
      </p:sp>
      <p:sp>
        <p:nvSpPr>
          <p:cNvPr id="67" name="Text 58"/>
          <p:cNvSpPr/>
          <p:nvPr/>
        </p:nvSpPr>
        <p:spPr>
          <a:xfrm>
            <a:off x="4947047" y="3135995"/>
            <a:ext cx="138466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Â</a:t>
            </a:r>
            <a:endParaRPr lang="en-US" sz="765" dirty="0"/>
          </a:p>
        </p:txBody>
      </p:sp>
      <p:sp>
        <p:nvSpPr>
          <p:cNvPr id="68" name="Text 59"/>
          <p:cNvSpPr/>
          <p:nvPr/>
        </p:nvSpPr>
        <p:spPr>
          <a:xfrm>
            <a:off x="5014075" y="3179192"/>
            <a:ext cx="103082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57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574" dirty="0"/>
          </a:p>
        </p:txBody>
      </p:sp>
      <p:sp>
        <p:nvSpPr>
          <p:cNvPr id="69" name="Text 60"/>
          <p:cNvSpPr/>
          <p:nvPr/>
        </p:nvSpPr>
        <p:spPr>
          <a:xfrm>
            <a:off x="5045720" y="3135995"/>
            <a:ext cx="99147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65" dirty="0"/>
          </a:p>
        </p:txBody>
      </p:sp>
      <p:sp>
        <p:nvSpPr>
          <p:cNvPr id="70" name="Text 61"/>
          <p:cNvSpPr/>
          <p:nvPr/>
        </p:nvSpPr>
        <p:spPr>
          <a:xfrm>
            <a:off x="5500101" y="3130637"/>
            <a:ext cx="3108117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Оценка преимущества (advantage)</a:t>
            </a:r>
            <a:endParaRPr lang="en-US" sz="765" dirty="0"/>
          </a:p>
        </p:txBody>
      </p:sp>
      <p:sp>
        <p:nvSpPr>
          <p:cNvPr id="71" name="Text 62"/>
          <p:cNvSpPr/>
          <p:nvPr/>
        </p:nvSpPr>
        <p:spPr>
          <a:xfrm>
            <a:off x="4947047" y="3333536"/>
            <a:ext cx="567342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ε:</a:t>
            </a:r>
            <a:endParaRPr lang="en-US" sz="765" dirty="0"/>
          </a:p>
        </p:txBody>
      </p:sp>
      <p:sp>
        <p:nvSpPr>
          <p:cNvPr id="72" name="Text 63"/>
          <p:cNvSpPr/>
          <p:nvPr/>
        </p:nvSpPr>
        <p:spPr>
          <a:xfrm>
            <a:off x="5500101" y="3333536"/>
            <a:ext cx="3108117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Параметр клиппинга (обычно 0.1-0.3)</a:t>
            </a:r>
            <a:endParaRPr lang="en-US" sz="765" dirty="0"/>
          </a:p>
        </p:txBody>
      </p:sp>
      <p:sp>
        <p:nvSpPr>
          <p:cNvPr id="73" name="Text 64"/>
          <p:cNvSpPr/>
          <p:nvPr/>
        </p:nvSpPr>
        <p:spPr>
          <a:xfrm>
            <a:off x="4947047" y="3536435"/>
            <a:ext cx="567342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clip(x,a,b):</a:t>
            </a:r>
            <a:endParaRPr lang="en-US" sz="765" dirty="0"/>
          </a:p>
        </p:txBody>
      </p:sp>
      <p:sp>
        <p:nvSpPr>
          <p:cNvPr id="74" name="Text 65"/>
          <p:cNvSpPr/>
          <p:nvPr/>
        </p:nvSpPr>
        <p:spPr>
          <a:xfrm>
            <a:off x="5500101" y="3536435"/>
            <a:ext cx="3108117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Ограничение x в диапазоне [a,b]</a:t>
            </a:r>
            <a:endParaRPr lang="en-US" sz="765" dirty="0"/>
          </a:p>
        </p:txBody>
      </p:sp>
      <p:sp>
        <p:nvSpPr>
          <p:cNvPr id="75" name="Shape 66"/>
          <p:cNvSpPr/>
          <p:nvPr/>
        </p:nvSpPr>
        <p:spPr>
          <a:xfrm>
            <a:off x="4839891" y="4003653"/>
            <a:ext cx="3804047" cy="903461"/>
          </a:xfrm>
          <a:prstGeom prst="rect">
            <a:avLst/>
          </a:prstGeom>
          <a:solidFill>
            <a:srgbClr val="FEF3C7"/>
          </a:solidFill>
          <a:ln w="198">
            <a:solidFill>
              <a:srgbClr val="F59E0B"/>
            </a:solidFill>
            <a:prstDash val="solid"/>
          </a:ln>
        </p:spPr>
      </p:sp>
      <p:pic>
        <p:nvPicPr>
          <p:cNvPr id="7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047" y="4139385"/>
            <a:ext cx="114300" cy="114300"/>
          </a:xfrm>
          <a:prstGeom prst="rect">
            <a:avLst/>
          </a:prstGeom>
        </p:spPr>
      </p:pic>
      <p:sp>
        <p:nvSpPr>
          <p:cNvPr id="77" name="Text 67"/>
          <p:cNvSpPr/>
          <p:nvPr/>
        </p:nvSpPr>
        <p:spPr>
          <a:xfrm>
            <a:off x="5118497" y="4110810"/>
            <a:ext cx="13481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Механизм клиппинга</a:t>
            </a:r>
            <a:endParaRPr lang="en-US" sz="900" dirty="0"/>
          </a:p>
        </p:txBody>
      </p:sp>
      <p:sp>
        <p:nvSpPr>
          <p:cNvPr id="78" name="Text 68"/>
          <p:cNvSpPr/>
          <p:nvPr/>
        </p:nvSpPr>
        <p:spPr>
          <a:xfrm>
            <a:off x="4947047" y="4339410"/>
            <a:ext cx="3661172" cy="43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7835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Клиппинг предотвращает слишком большие изменения политики, ограничивая отношение вероятностей в диапазоне [1-ε, 1+ε]. Это обеспечивает стабильное обучение.</a:t>
            </a:r>
            <a:endParaRPr lang="en-US" sz="810" dirty="0"/>
          </a:p>
        </p:txBody>
      </p:sp>
      <p:sp>
        <p:nvSpPr>
          <p:cNvPr id="79" name="Shape 69"/>
          <p:cNvSpPr/>
          <p:nvPr/>
        </p:nvSpPr>
        <p:spPr>
          <a:xfrm>
            <a:off x="321469" y="5306355"/>
            <a:ext cx="8501063" cy="420616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0" name="Text 70"/>
          <p:cNvSpPr/>
          <p:nvPr/>
        </p:nvSpPr>
        <p:spPr>
          <a:xfrm>
            <a:off x="500063" y="5484949"/>
            <a:ext cx="8215313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Алгоритм и реализация на PyTorch</a:t>
            </a:r>
            <a:endParaRPr lang="en-US" sz="1260" dirty="0"/>
          </a:p>
        </p:txBody>
      </p:sp>
      <p:sp>
        <p:nvSpPr>
          <p:cNvPr id="81" name="Shape 71"/>
          <p:cNvSpPr/>
          <p:nvPr/>
        </p:nvSpPr>
        <p:spPr>
          <a:xfrm>
            <a:off x="500063" y="5867837"/>
            <a:ext cx="3982641" cy="3466086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2" name="Text 72"/>
          <p:cNvSpPr/>
          <p:nvPr/>
        </p:nvSpPr>
        <p:spPr>
          <a:xfrm>
            <a:off x="642938" y="6010712"/>
            <a:ext cx="37683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Шаги алгоритма PPO</a:t>
            </a:r>
            <a:endParaRPr lang="en-US" sz="900" dirty="0"/>
          </a:p>
        </p:txBody>
      </p:sp>
      <p:sp>
        <p:nvSpPr>
          <p:cNvPr id="83" name="Shape 73"/>
          <p:cNvSpPr/>
          <p:nvPr/>
        </p:nvSpPr>
        <p:spPr>
          <a:xfrm>
            <a:off x="642938" y="6289318"/>
            <a:ext cx="3696891" cy="47319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4" name="Shape 74"/>
          <p:cNvSpPr/>
          <p:nvPr/>
        </p:nvSpPr>
        <p:spPr>
          <a:xfrm>
            <a:off x="642938" y="6289318"/>
            <a:ext cx="21431" cy="47319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85" name="Shape 75"/>
          <p:cNvSpPr/>
          <p:nvPr/>
        </p:nvSpPr>
        <p:spPr>
          <a:xfrm>
            <a:off x="728663" y="6375043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86" name="Text 76"/>
          <p:cNvSpPr/>
          <p:nvPr/>
        </p:nvSpPr>
        <p:spPr>
          <a:xfrm>
            <a:off x="728663" y="6375043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20" dirty="0"/>
          </a:p>
        </p:txBody>
      </p:sp>
      <p:sp>
        <p:nvSpPr>
          <p:cNvPr id="87" name="Text 77"/>
          <p:cNvSpPr/>
          <p:nvPr/>
        </p:nvSpPr>
        <p:spPr>
          <a:xfrm>
            <a:off x="992981" y="6375043"/>
            <a:ext cx="333255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Сбор траекторий</a:t>
            </a:r>
            <a:endParaRPr lang="en-US" sz="810" dirty="0"/>
          </a:p>
        </p:txBody>
      </p:sp>
      <p:sp>
        <p:nvSpPr>
          <p:cNvPr id="88" name="Text 78"/>
          <p:cNvSpPr/>
          <p:nvPr/>
        </p:nvSpPr>
        <p:spPr>
          <a:xfrm>
            <a:off x="992981" y="6557907"/>
            <a:ext cx="3332559" cy="1188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Выполнение действий с текущей политикой и сбор данных</a:t>
            </a:r>
            <a:endParaRPr lang="en-US" sz="720" dirty="0"/>
          </a:p>
        </p:txBody>
      </p:sp>
      <p:sp>
        <p:nvSpPr>
          <p:cNvPr id="89" name="Shape 79"/>
          <p:cNvSpPr/>
          <p:nvPr/>
        </p:nvSpPr>
        <p:spPr>
          <a:xfrm>
            <a:off x="642938" y="6869664"/>
            <a:ext cx="3696891" cy="47319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0" name="Shape 80"/>
          <p:cNvSpPr/>
          <p:nvPr/>
        </p:nvSpPr>
        <p:spPr>
          <a:xfrm>
            <a:off x="642938" y="6869664"/>
            <a:ext cx="21431" cy="47319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91" name="Shape 81"/>
          <p:cNvSpPr/>
          <p:nvPr/>
        </p:nvSpPr>
        <p:spPr>
          <a:xfrm>
            <a:off x="728663" y="6955389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92" name="Text 82"/>
          <p:cNvSpPr/>
          <p:nvPr/>
        </p:nvSpPr>
        <p:spPr>
          <a:xfrm>
            <a:off x="728663" y="695538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20" dirty="0"/>
          </a:p>
        </p:txBody>
      </p:sp>
      <p:sp>
        <p:nvSpPr>
          <p:cNvPr id="93" name="Text 83"/>
          <p:cNvSpPr/>
          <p:nvPr/>
        </p:nvSpPr>
        <p:spPr>
          <a:xfrm>
            <a:off x="992981" y="6955389"/>
            <a:ext cx="333255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Вычисление advantage</a:t>
            </a:r>
            <a:endParaRPr lang="en-US" sz="810" dirty="0"/>
          </a:p>
        </p:txBody>
      </p:sp>
      <p:sp>
        <p:nvSpPr>
          <p:cNvPr id="94" name="Text 84"/>
          <p:cNvSpPr/>
          <p:nvPr/>
        </p:nvSpPr>
        <p:spPr>
          <a:xfrm>
            <a:off x="992981" y="7138253"/>
            <a:ext cx="3332559" cy="1188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Оценка преимущества с помощью GAE или TD-error</a:t>
            </a:r>
            <a:endParaRPr lang="en-US" sz="720" dirty="0"/>
          </a:p>
        </p:txBody>
      </p:sp>
      <p:sp>
        <p:nvSpPr>
          <p:cNvPr id="95" name="Shape 85"/>
          <p:cNvSpPr/>
          <p:nvPr/>
        </p:nvSpPr>
        <p:spPr>
          <a:xfrm>
            <a:off x="642938" y="7450010"/>
            <a:ext cx="3696891" cy="47319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6" name="Shape 86"/>
          <p:cNvSpPr/>
          <p:nvPr/>
        </p:nvSpPr>
        <p:spPr>
          <a:xfrm>
            <a:off x="642938" y="7450010"/>
            <a:ext cx="21431" cy="47319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97" name="Shape 87"/>
          <p:cNvSpPr/>
          <p:nvPr/>
        </p:nvSpPr>
        <p:spPr>
          <a:xfrm>
            <a:off x="728663" y="7535735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98" name="Text 88"/>
          <p:cNvSpPr/>
          <p:nvPr/>
        </p:nvSpPr>
        <p:spPr>
          <a:xfrm>
            <a:off x="728663" y="7535735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20" dirty="0"/>
          </a:p>
        </p:txBody>
      </p:sp>
      <p:sp>
        <p:nvSpPr>
          <p:cNvPr id="99" name="Text 89"/>
          <p:cNvSpPr/>
          <p:nvPr/>
        </p:nvSpPr>
        <p:spPr>
          <a:xfrm>
            <a:off x="992981" y="7535735"/>
            <a:ext cx="333255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Обновление политики</a:t>
            </a:r>
            <a:endParaRPr lang="en-US" sz="810" dirty="0"/>
          </a:p>
        </p:txBody>
      </p:sp>
      <p:sp>
        <p:nvSpPr>
          <p:cNvPr id="100" name="Text 90"/>
          <p:cNvSpPr/>
          <p:nvPr/>
        </p:nvSpPr>
        <p:spPr>
          <a:xfrm>
            <a:off x="992981" y="7718599"/>
            <a:ext cx="3332559" cy="1188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Несколько эпох обучения с clipped objective</a:t>
            </a:r>
            <a:endParaRPr lang="en-US" sz="720" dirty="0"/>
          </a:p>
        </p:txBody>
      </p:sp>
      <p:sp>
        <p:nvSpPr>
          <p:cNvPr id="101" name="Shape 91"/>
          <p:cNvSpPr/>
          <p:nvPr/>
        </p:nvSpPr>
        <p:spPr>
          <a:xfrm>
            <a:off x="642938" y="8030356"/>
            <a:ext cx="3696891" cy="47319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2" name="Shape 92"/>
          <p:cNvSpPr/>
          <p:nvPr/>
        </p:nvSpPr>
        <p:spPr>
          <a:xfrm>
            <a:off x="642938" y="8030356"/>
            <a:ext cx="21431" cy="47319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03" name="Shape 93"/>
          <p:cNvSpPr/>
          <p:nvPr/>
        </p:nvSpPr>
        <p:spPr>
          <a:xfrm>
            <a:off x="728663" y="8116081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04" name="Text 94"/>
          <p:cNvSpPr/>
          <p:nvPr/>
        </p:nvSpPr>
        <p:spPr>
          <a:xfrm>
            <a:off x="728663" y="8116081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20" dirty="0"/>
          </a:p>
        </p:txBody>
      </p:sp>
      <p:sp>
        <p:nvSpPr>
          <p:cNvPr id="105" name="Text 95"/>
          <p:cNvSpPr/>
          <p:nvPr/>
        </p:nvSpPr>
        <p:spPr>
          <a:xfrm>
            <a:off x="992981" y="8116081"/>
            <a:ext cx="333255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Обновление value function</a:t>
            </a:r>
            <a:endParaRPr lang="en-US" sz="810" dirty="0"/>
          </a:p>
        </p:txBody>
      </p:sp>
      <p:sp>
        <p:nvSpPr>
          <p:cNvPr id="106" name="Text 96"/>
          <p:cNvSpPr/>
          <p:nvPr/>
        </p:nvSpPr>
        <p:spPr>
          <a:xfrm>
            <a:off x="992981" y="8298945"/>
            <a:ext cx="3332559" cy="1188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Обучение критика для оценки состояний</a:t>
            </a:r>
            <a:endParaRPr lang="en-US" sz="720" dirty="0"/>
          </a:p>
        </p:txBody>
      </p:sp>
      <p:sp>
        <p:nvSpPr>
          <p:cNvPr id="107" name="Shape 97"/>
          <p:cNvSpPr/>
          <p:nvPr/>
        </p:nvSpPr>
        <p:spPr>
          <a:xfrm>
            <a:off x="642938" y="8610702"/>
            <a:ext cx="3696891" cy="47319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8" name="Shape 98"/>
          <p:cNvSpPr/>
          <p:nvPr/>
        </p:nvSpPr>
        <p:spPr>
          <a:xfrm>
            <a:off x="642938" y="8610702"/>
            <a:ext cx="21431" cy="47319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09" name="Shape 99"/>
          <p:cNvSpPr/>
          <p:nvPr/>
        </p:nvSpPr>
        <p:spPr>
          <a:xfrm>
            <a:off x="728663" y="8696427"/>
            <a:ext cx="178594" cy="178594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10" name="Text 100"/>
          <p:cNvSpPr/>
          <p:nvPr/>
        </p:nvSpPr>
        <p:spPr>
          <a:xfrm>
            <a:off x="728663" y="8696427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20" dirty="0"/>
          </a:p>
        </p:txBody>
      </p:sp>
      <p:sp>
        <p:nvSpPr>
          <p:cNvPr id="111" name="Text 101"/>
          <p:cNvSpPr/>
          <p:nvPr/>
        </p:nvSpPr>
        <p:spPr>
          <a:xfrm>
            <a:off x="992981" y="8696427"/>
            <a:ext cx="333255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Повторение</a:t>
            </a:r>
            <a:endParaRPr lang="en-US" sz="810" dirty="0"/>
          </a:p>
        </p:txBody>
      </p:sp>
      <p:sp>
        <p:nvSpPr>
          <p:cNvPr id="112" name="Text 102"/>
          <p:cNvSpPr/>
          <p:nvPr/>
        </p:nvSpPr>
        <p:spPr>
          <a:xfrm>
            <a:off x="992981" y="8879291"/>
            <a:ext cx="3332559" cy="1188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Переход к следующей итерации сбора данных</a:t>
            </a:r>
            <a:endParaRPr lang="en-US" sz="720" dirty="0"/>
          </a:p>
        </p:txBody>
      </p:sp>
      <p:sp>
        <p:nvSpPr>
          <p:cNvPr id="113" name="Text 103"/>
          <p:cNvSpPr/>
          <p:nvPr/>
        </p:nvSpPr>
        <p:spPr>
          <a:xfrm>
            <a:off x="4661297" y="5867837"/>
            <a:ext cx="40540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Пример реализации PPO Loss на PyTorch</a:t>
            </a:r>
            <a:endParaRPr lang="en-US" sz="900" dirty="0"/>
          </a:p>
        </p:txBody>
      </p:sp>
      <p:sp>
        <p:nvSpPr>
          <p:cNvPr id="114" name="Shape 104"/>
          <p:cNvSpPr/>
          <p:nvPr/>
        </p:nvSpPr>
        <p:spPr>
          <a:xfrm>
            <a:off x="4661297" y="6146443"/>
            <a:ext cx="3982641" cy="2805596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115" name="Text 105"/>
          <p:cNvSpPr/>
          <p:nvPr/>
        </p:nvSpPr>
        <p:spPr>
          <a:xfrm>
            <a:off x="4804172" y="6300034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6" name="Text 106"/>
          <p:cNvSpPr/>
          <p:nvPr/>
        </p:nvSpPr>
        <p:spPr>
          <a:xfrm>
            <a:off x="5112832" y="6300034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</a:t>
            </a:r>
            <a:endParaRPr lang="en-US" sz="675" dirty="0"/>
          </a:p>
        </p:txBody>
      </p:sp>
      <p:sp>
        <p:nvSpPr>
          <p:cNvPr id="117" name="Text 107"/>
          <p:cNvSpPr/>
          <p:nvPr/>
        </p:nvSpPr>
        <p:spPr>
          <a:xfrm>
            <a:off x="4804172" y="6420027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8" name="Text 108"/>
          <p:cNvSpPr/>
          <p:nvPr/>
        </p:nvSpPr>
        <p:spPr>
          <a:xfrm>
            <a:off x="5112832" y="6420027"/>
            <a:ext cx="115176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torch.nn.functional</a:t>
            </a:r>
            <a:endParaRPr lang="en-US" sz="675" dirty="0"/>
          </a:p>
        </p:txBody>
      </p:sp>
      <p:sp>
        <p:nvSpPr>
          <p:cNvPr id="119" name="Text 109"/>
          <p:cNvSpPr/>
          <p:nvPr/>
        </p:nvSpPr>
        <p:spPr>
          <a:xfrm>
            <a:off x="6193157" y="6420027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75" dirty="0"/>
          </a:p>
        </p:txBody>
      </p:sp>
      <p:sp>
        <p:nvSpPr>
          <p:cNvPr id="120" name="Text 110"/>
          <p:cNvSpPr/>
          <p:nvPr/>
        </p:nvSpPr>
        <p:spPr>
          <a:xfrm>
            <a:off x="6296044" y="6420027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</a:t>
            </a:r>
            <a:endParaRPr lang="en-US" sz="675" dirty="0"/>
          </a:p>
        </p:txBody>
      </p:sp>
      <p:sp>
        <p:nvSpPr>
          <p:cNvPr id="121" name="Text 111"/>
          <p:cNvSpPr/>
          <p:nvPr/>
        </p:nvSpPr>
        <p:spPr>
          <a:xfrm>
            <a:off x="4804172" y="6660012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75" dirty="0"/>
          </a:p>
        </p:txBody>
      </p:sp>
      <p:sp>
        <p:nvSpPr>
          <p:cNvPr id="122" name="Text 112"/>
          <p:cNvSpPr/>
          <p:nvPr/>
        </p:nvSpPr>
        <p:spPr>
          <a:xfrm>
            <a:off x="5009973" y="6660012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ppo_loss</a:t>
            </a:r>
            <a:endParaRPr lang="en-US" sz="675" dirty="0"/>
          </a:p>
        </p:txBody>
      </p:sp>
      <p:sp>
        <p:nvSpPr>
          <p:cNvPr id="123" name="Text 113"/>
          <p:cNvSpPr/>
          <p:nvPr/>
        </p:nvSpPr>
        <p:spPr>
          <a:xfrm>
            <a:off x="5421520" y="6660012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(new_log_probs, old_log_probs,</a:t>
            </a:r>
            <a:endParaRPr lang="en-US" sz="675" dirty="0"/>
          </a:p>
        </p:txBody>
      </p:sp>
      <p:sp>
        <p:nvSpPr>
          <p:cNvPr id="124" name="Text 114"/>
          <p:cNvSpPr/>
          <p:nvPr/>
        </p:nvSpPr>
        <p:spPr>
          <a:xfrm>
            <a:off x="4804172" y="6780005"/>
            <a:ext cx="228351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advantages, clip_epsilon=0.2):</a:t>
            </a:r>
            <a:endParaRPr lang="en-US" sz="675" dirty="0"/>
          </a:p>
        </p:txBody>
      </p:sp>
      <p:sp>
        <p:nvSpPr>
          <p:cNvPr id="125" name="Text 115"/>
          <p:cNvSpPr/>
          <p:nvPr/>
        </p:nvSpPr>
        <p:spPr>
          <a:xfrm>
            <a:off x="5009945" y="6899997"/>
            <a:ext cx="187196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Вычисление отношения вероятностей</a:t>
            </a:r>
            <a:endParaRPr lang="en-US" sz="675" dirty="0"/>
          </a:p>
        </p:txBody>
      </p:sp>
      <p:sp>
        <p:nvSpPr>
          <p:cNvPr id="126" name="Text 116"/>
          <p:cNvSpPr/>
          <p:nvPr/>
        </p:nvSpPr>
        <p:spPr>
          <a:xfrm>
            <a:off x="4804172" y="7019990"/>
            <a:ext cx="274649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ratio = torch.exp(new_log_probs - old_log_probs)</a:t>
            </a:r>
            <a:endParaRPr lang="en-US" sz="675" dirty="0"/>
          </a:p>
        </p:txBody>
      </p:sp>
      <p:sp>
        <p:nvSpPr>
          <p:cNvPr id="127" name="Text 117"/>
          <p:cNvSpPr/>
          <p:nvPr/>
        </p:nvSpPr>
        <p:spPr>
          <a:xfrm>
            <a:off x="5009945" y="7259975"/>
            <a:ext cx="1306078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Clipped surrogate loss</a:t>
            </a:r>
            <a:endParaRPr lang="en-US" sz="675" dirty="0"/>
          </a:p>
        </p:txBody>
      </p:sp>
      <p:sp>
        <p:nvSpPr>
          <p:cNvPr id="128" name="Text 118"/>
          <p:cNvSpPr/>
          <p:nvPr/>
        </p:nvSpPr>
        <p:spPr>
          <a:xfrm>
            <a:off x="4804172" y="7379968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surr1 = ratio * advantages</a:t>
            </a:r>
            <a:endParaRPr lang="en-US" sz="675" dirty="0"/>
          </a:p>
        </p:txBody>
      </p:sp>
      <p:sp>
        <p:nvSpPr>
          <p:cNvPr id="129" name="Text 119"/>
          <p:cNvSpPr/>
          <p:nvPr/>
        </p:nvSpPr>
        <p:spPr>
          <a:xfrm>
            <a:off x="4804172" y="7499961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surr2 = torch.clamp(ratio,</a:t>
            </a:r>
            <a:endParaRPr lang="en-US" sz="675" dirty="0"/>
          </a:p>
        </p:txBody>
      </p:sp>
      <p:sp>
        <p:nvSpPr>
          <p:cNvPr id="130" name="Text 120"/>
          <p:cNvSpPr/>
          <p:nvPr/>
        </p:nvSpPr>
        <p:spPr>
          <a:xfrm>
            <a:off x="4804172" y="7619953"/>
            <a:ext cx="2180630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1 - clip_epsilon,</a:t>
            </a:r>
            <a:endParaRPr lang="en-US" sz="675" dirty="0"/>
          </a:p>
        </p:txBody>
      </p:sp>
      <p:sp>
        <p:nvSpPr>
          <p:cNvPr id="131" name="Text 121"/>
          <p:cNvSpPr/>
          <p:nvPr/>
        </p:nvSpPr>
        <p:spPr>
          <a:xfrm>
            <a:off x="4804172" y="7739946"/>
            <a:ext cx="2849380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 + clip_epsilon) * advantages</a:t>
            </a:r>
            <a:endParaRPr lang="en-US" sz="675" dirty="0"/>
          </a:p>
        </p:txBody>
      </p:sp>
      <p:sp>
        <p:nvSpPr>
          <p:cNvPr id="132" name="Text 122"/>
          <p:cNvSpPr/>
          <p:nvPr/>
        </p:nvSpPr>
        <p:spPr>
          <a:xfrm>
            <a:off x="5009945" y="7979932"/>
            <a:ext cx="1717625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Минимум из двух функций потерь</a:t>
            </a:r>
            <a:endParaRPr lang="en-US" sz="675" dirty="0"/>
          </a:p>
        </p:txBody>
      </p:sp>
      <p:sp>
        <p:nvSpPr>
          <p:cNvPr id="133" name="Text 123"/>
          <p:cNvSpPr/>
          <p:nvPr/>
        </p:nvSpPr>
        <p:spPr>
          <a:xfrm>
            <a:off x="4804172" y="8099924"/>
            <a:ext cx="2592177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policy_loss = -torch.min(surr1, surr2).mean()</a:t>
            </a:r>
            <a:endParaRPr lang="en-US" sz="675" dirty="0"/>
          </a:p>
        </p:txBody>
      </p:sp>
      <p:sp>
        <p:nvSpPr>
          <p:cNvPr id="134" name="Text 124"/>
          <p:cNvSpPr/>
          <p:nvPr/>
        </p:nvSpPr>
        <p:spPr>
          <a:xfrm>
            <a:off x="5009945" y="8219917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75" dirty="0"/>
          </a:p>
        </p:txBody>
      </p:sp>
      <p:sp>
        <p:nvSpPr>
          <p:cNvPr id="135" name="Text 125"/>
          <p:cNvSpPr/>
          <p:nvPr/>
        </p:nvSpPr>
        <p:spPr>
          <a:xfrm>
            <a:off x="5318606" y="8219917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policy_loss</a:t>
            </a:r>
            <a:endParaRPr lang="en-US" sz="675" dirty="0"/>
          </a:p>
        </p:txBody>
      </p:sp>
      <p:sp>
        <p:nvSpPr>
          <p:cNvPr id="136" name="Text 126"/>
          <p:cNvSpPr/>
          <p:nvPr/>
        </p:nvSpPr>
        <p:spPr>
          <a:xfrm>
            <a:off x="4804172" y="8459902"/>
            <a:ext cx="135753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Использование в TorchRL</a:t>
            </a:r>
            <a:endParaRPr lang="en-US" sz="675" dirty="0"/>
          </a:p>
        </p:txBody>
      </p:sp>
      <p:sp>
        <p:nvSpPr>
          <p:cNvPr id="137" name="Text 127"/>
          <p:cNvSpPr/>
          <p:nvPr/>
        </p:nvSpPr>
        <p:spPr>
          <a:xfrm>
            <a:off x="4804172" y="8579895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38" name="Text 128"/>
          <p:cNvSpPr/>
          <p:nvPr/>
        </p:nvSpPr>
        <p:spPr>
          <a:xfrm>
            <a:off x="5009945" y="8579895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torchrl.objectives</a:t>
            </a:r>
            <a:endParaRPr lang="en-US" sz="675" dirty="0"/>
          </a:p>
        </p:txBody>
      </p:sp>
      <p:sp>
        <p:nvSpPr>
          <p:cNvPr id="139" name="Text 129"/>
          <p:cNvSpPr/>
          <p:nvPr/>
        </p:nvSpPr>
        <p:spPr>
          <a:xfrm>
            <a:off x="6038813" y="8579895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40" name="Text 130"/>
          <p:cNvSpPr/>
          <p:nvPr/>
        </p:nvSpPr>
        <p:spPr>
          <a:xfrm>
            <a:off x="6347473" y="8579895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ClipPPOLoss</a:t>
            </a:r>
            <a:endParaRPr lang="en-US" sz="675" dirty="0"/>
          </a:p>
        </p:txBody>
      </p:sp>
      <p:sp>
        <p:nvSpPr>
          <p:cNvPr id="141" name="Text 131"/>
          <p:cNvSpPr/>
          <p:nvPr/>
        </p:nvSpPr>
        <p:spPr>
          <a:xfrm>
            <a:off x="4804172" y="8699888"/>
            <a:ext cx="212917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loss_module = ClipPPOLoss(actor, critic)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30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9432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Практический пример: CartPole</a:t>
            </a:r>
            <a:endParaRPr lang="en-US" sz="2070" dirty="0"/>
          </a:p>
        </p:txBody>
      </p:sp>
      <p:sp>
        <p:nvSpPr>
          <p:cNvPr id="4" name="Shape 1"/>
          <p:cNvSpPr/>
          <p:nvPr/>
        </p:nvSpPr>
        <p:spPr>
          <a:xfrm>
            <a:off x="285750" y="965829"/>
            <a:ext cx="4196953" cy="69897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64344" y="1144423"/>
            <a:ext cx="428625" cy="428625"/>
          </a:xfrm>
          <a:prstGeom prst="rect">
            <a:avLst/>
          </a:prstGeom>
          <a:solidFill>
            <a:srgbClr val="D9770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" y="1255849"/>
            <a:ext cx="257175" cy="205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0125" y="1221553"/>
            <a:ext cx="1591410" cy="27433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44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Задача CartPole</a:t>
            </a: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464344" y="1715923"/>
            <a:ext cx="3839766" cy="1450181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07219" y="1858798"/>
            <a:ext cx="362545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Визуализация задачи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92906" y="2437442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←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2098477" y="2423154"/>
            <a:ext cx="571500" cy="2857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2" name="Text 8"/>
          <p:cNvSpPr/>
          <p:nvPr/>
        </p:nvSpPr>
        <p:spPr>
          <a:xfrm>
            <a:off x="2289683" y="2497438"/>
            <a:ext cx="260496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Cart</a:t>
            </a:r>
            <a:endParaRPr lang="en-US" sz="720" dirty="0"/>
          </a:p>
        </p:txBody>
      </p:sp>
      <p:sp>
        <p:nvSpPr>
          <p:cNvPr id="13" name="Shape 9"/>
          <p:cNvSpPr/>
          <p:nvPr/>
        </p:nvSpPr>
        <p:spPr>
          <a:xfrm rot="900000">
            <a:off x="2370426" y="2005437"/>
            <a:ext cx="138538" cy="421416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4" name="Shape 10"/>
          <p:cNvSpPr/>
          <p:nvPr/>
        </p:nvSpPr>
        <p:spPr>
          <a:xfrm>
            <a:off x="2442667" y="1956639"/>
            <a:ext cx="104991" cy="104991"/>
          </a:xfrm>
          <a:prstGeom prst="ellipse">
            <a:avLst/>
          </a:prstGeom>
          <a:solidFill>
            <a:srgbClr val="DC2626"/>
          </a:solidFill>
          <a:ln/>
        </p:spPr>
      </p:sp>
      <p:sp>
        <p:nvSpPr>
          <p:cNvPr id="15" name="Text 11"/>
          <p:cNvSpPr/>
          <p:nvPr/>
        </p:nvSpPr>
        <p:spPr>
          <a:xfrm>
            <a:off x="4204097" y="2437442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1669852" y="2966079"/>
            <a:ext cx="1428750" cy="28575"/>
          </a:xfrm>
          <a:prstGeom prst="rect">
            <a:avLst/>
          </a:prstGeom>
          <a:solidFill>
            <a:srgbClr val="6B7280"/>
          </a:solidFill>
          <a:ln/>
        </p:spPr>
      </p:sp>
      <p:sp>
        <p:nvSpPr>
          <p:cNvPr id="17" name="Text 13"/>
          <p:cNvSpPr/>
          <p:nvPr/>
        </p:nvSpPr>
        <p:spPr>
          <a:xfrm>
            <a:off x="464344" y="3287548"/>
            <a:ext cx="404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Цель: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64344" y="3287548"/>
            <a:ext cx="373682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Удерживать шест в вертикальном положении, перемещая тележку влево или вправо.</a:t>
            </a:r>
            <a:endParaRPr lang="en-US" sz="900" dirty="0"/>
          </a:p>
        </p:txBody>
      </p:sp>
      <p:sp>
        <p:nvSpPr>
          <p:cNvPr id="19" name="Shape 15"/>
          <p:cNvSpPr/>
          <p:nvPr/>
        </p:nvSpPr>
        <p:spPr>
          <a:xfrm>
            <a:off x="464344" y="3730461"/>
            <a:ext cx="3839766" cy="1578685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20" name="Text 16"/>
          <p:cNvSpPr/>
          <p:nvPr/>
        </p:nvSpPr>
        <p:spPr>
          <a:xfrm>
            <a:off x="571500" y="3837617"/>
            <a:ext cx="3696891" cy="18861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9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Параметры среды</a:t>
            </a:r>
            <a:endParaRPr lang="en-US" sz="990" dirty="0"/>
          </a:p>
        </p:txBody>
      </p:sp>
      <p:sp>
        <p:nvSpPr>
          <p:cNvPr id="21" name="Text 17"/>
          <p:cNvSpPr/>
          <p:nvPr/>
        </p:nvSpPr>
        <p:spPr>
          <a:xfrm>
            <a:off x="571500" y="4097666"/>
            <a:ext cx="1370065" cy="3085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Пространство состояний:</a:t>
            </a:r>
            <a:endParaRPr lang="en-US" sz="810" dirty="0"/>
          </a:p>
        </p:txBody>
      </p:sp>
      <p:sp>
        <p:nvSpPr>
          <p:cNvPr id="22" name="Text 18"/>
          <p:cNvSpPr/>
          <p:nvPr/>
        </p:nvSpPr>
        <p:spPr>
          <a:xfrm>
            <a:off x="1870128" y="4097666"/>
            <a:ext cx="2398263" cy="3085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4D (позиция, скорость, угол, угловая скорость)</a:t>
            </a:r>
            <a:endParaRPr lang="en-US" sz="810" dirty="0"/>
          </a:p>
        </p:txBody>
      </p:sp>
      <p:sp>
        <p:nvSpPr>
          <p:cNvPr id="23" name="Text 19"/>
          <p:cNvSpPr/>
          <p:nvPr/>
        </p:nvSpPr>
        <p:spPr>
          <a:xfrm>
            <a:off x="571500" y="4441961"/>
            <a:ext cx="1333537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Пространство действий:</a:t>
            </a:r>
            <a:endParaRPr lang="en-US" sz="810" dirty="0"/>
          </a:p>
        </p:txBody>
      </p:sp>
      <p:sp>
        <p:nvSpPr>
          <p:cNvPr id="24" name="Text 20"/>
          <p:cNvSpPr/>
          <p:nvPr/>
        </p:nvSpPr>
        <p:spPr>
          <a:xfrm>
            <a:off x="3331276" y="4441961"/>
            <a:ext cx="937115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(влево, вправо)</a:t>
            </a:r>
            <a:endParaRPr lang="en-US" sz="810" dirty="0"/>
          </a:p>
        </p:txBody>
      </p:sp>
      <p:sp>
        <p:nvSpPr>
          <p:cNvPr id="25" name="Text 21"/>
          <p:cNvSpPr/>
          <p:nvPr/>
        </p:nvSpPr>
        <p:spPr>
          <a:xfrm>
            <a:off x="571500" y="4631968"/>
            <a:ext cx="525484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Награда:</a:t>
            </a:r>
            <a:endParaRPr lang="en-US" sz="810" dirty="0"/>
          </a:p>
        </p:txBody>
      </p:sp>
      <p:sp>
        <p:nvSpPr>
          <p:cNvPr id="26" name="Text 22"/>
          <p:cNvSpPr/>
          <p:nvPr/>
        </p:nvSpPr>
        <p:spPr>
          <a:xfrm>
            <a:off x="3301138" y="4631968"/>
            <a:ext cx="967253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за каждый шаг</a:t>
            </a:r>
            <a:endParaRPr lang="en-US" sz="810" dirty="0"/>
          </a:p>
        </p:txBody>
      </p:sp>
      <p:sp>
        <p:nvSpPr>
          <p:cNvPr id="27" name="Text 23"/>
          <p:cNvSpPr/>
          <p:nvPr/>
        </p:nvSpPr>
        <p:spPr>
          <a:xfrm>
            <a:off x="571500" y="4821975"/>
            <a:ext cx="751349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Завершение:</a:t>
            </a:r>
            <a:endParaRPr lang="en-US" sz="810" dirty="0"/>
          </a:p>
        </p:txBody>
      </p:sp>
      <p:sp>
        <p:nvSpPr>
          <p:cNvPr id="28" name="Text 24"/>
          <p:cNvSpPr/>
          <p:nvPr/>
        </p:nvSpPr>
        <p:spPr>
          <a:xfrm>
            <a:off x="2759190" y="4821975"/>
            <a:ext cx="1509201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Угол &gt; 12° или позиция &gt; 2.4</a:t>
            </a:r>
            <a:endParaRPr lang="en-US" sz="810" dirty="0"/>
          </a:p>
        </p:txBody>
      </p:sp>
      <p:sp>
        <p:nvSpPr>
          <p:cNvPr id="29" name="Text 25"/>
          <p:cNvSpPr/>
          <p:nvPr/>
        </p:nvSpPr>
        <p:spPr>
          <a:xfrm>
            <a:off x="571500" y="5011982"/>
            <a:ext cx="568263" cy="1542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Решение:</a:t>
            </a:r>
            <a:endParaRPr lang="en-US" sz="810" dirty="0"/>
          </a:p>
        </p:txBody>
      </p:sp>
      <p:sp>
        <p:nvSpPr>
          <p:cNvPr id="30" name="Text 26"/>
          <p:cNvSpPr/>
          <p:nvPr/>
        </p:nvSpPr>
        <p:spPr>
          <a:xfrm>
            <a:off x="2164752" y="5011982"/>
            <a:ext cx="210363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 награда ≥ 195 за 100 эпизодов</a:t>
            </a:r>
            <a:endParaRPr lang="en-US" sz="810" dirty="0"/>
          </a:p>
        </p:txBody>
      </p:sp>
      <p:sp>
        <p:nvSpPr>
          <p:cNvPr id="31" name="Shape 27"/>
          <p:cNvSpPr/>
          <p:nvPr/>
        </p:nvSpPr>
        <p:spPr>
          <a:xfrm>
            <a:off x="464344" y="5416302"/>
            <a:ext cx="3839766" cy="1048736"/>
          </a:xfrm>
          <a:prstGeom prst="rect">
            <a:avLst/>
          </a:prstGeom>
          <a:solidFill>
            <a:srgbClr val="F0FDF4"/>
          </a:solidFill>
          <a:ln/>
        </p:spPr>
      </p:sp>
      <p:sp>
        <p:nvSpPr>
          <p:cNvPr id="32" name="Shape 28"/>
          <p:cNvSpPr/>
          <p:nvPr/>
        </p:nvSpPr>
        <p:spPr>
          <a:xfrm>
            <a:off x="464344" y="5416302"/>
            <a:ext cx="28575" cy="1048736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552033"/>
            <a:ext cx="114300" cy="114300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742950" y="5523458"/>
            <a:ext cx="16316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Результаты обучения DQN</a:t>
            </a:r>
            <a:endParaRPr lang="en-US" sz="900" dirty="0"/>
          </a:p>
        </p:txBody>
      </p:sp>
      <p:sp>
        <p:nvSpPr>
          <p:cNvPr id="35" name="Shape 30"/>
          <p:cNvSpPr/>
          <p:nvPr/>
        </p:nvSpPr>
        <p:spPr>
          <a:xfrm>
            <a:off x="571500" y="5766346"/>
            <a:ext cx="1777008" cy="2600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Text 31"/>
          <p:cNvSpPr/>
          <p:nvPr/>
        </p:nvSpPr>
        <p:spPr>
          <a:xfrm>
            <a:off x="628650" y="5823496"/>
            <a:ext cx="531400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Эпизоды:</a:t>
            </a:r>
            <a:endParaRPr lang="en-US" sz="765" dirty="0"/>
          </a:p>
        </p:txBody>
      </p:sp>
      <p:sp>
        <p:nvSpPr>
          <p:cNvPr id="37" name="Text 32"/>
          <p:cNvSpPr/>
          <p:nvPr/>
        </p:nvSpPr>
        <p:spPr>
          <a:xfrm>
            <a:off x="2069092" y="5823496"/>
            <a:ext cx="293703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~600</a:t>
            </a:r>
            <a:endParaRPr lang="en-US" sz="765" dirty="0"/>
          </a:p>
        </p:txBody>
      </p:sp>
      <p:sp>
        <p:nvSpPr>
          <p:cNvPr id="38" name="Shape 33"/>
          <p:cNvSpPr/>
          <p:nvPr/>
        </p:nvSpPr>
        <p:spPr>
          <a:xfrm>
            <a:off x="2419945" y="5766346"/>
            <a:ext cx="1777008" cy="2600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Text 34"/>
          <p:cNvSpPr/>
          <p:nvPr/>
        </p:nvSpPr>
        <p:spPr>
          <a:xfrm>
            <a:off x="2477095" y="5823496"/>
            <a:ext cx="901396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Время обучения:</a:t>
            </a:r>
            <a:endParaRPr lang="en-US" sz="765" dirty="0"/>
          </a:p>
        </p:txBody>
      </p:sp>
      <p:sp>
        <p:nvSpPr>
          <p:cNvPr id="40" name="Text 35"/>
          <p:cNvSpPr/>
          <p:nvPr/>
        </p:nvSpPr>
        <p:spPr>
          <a:xfrm>
            <a:off x="3794475" y="5823496"/>
            <a:ext cx="416765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~5 мин</a:t>
            </a:r>
            <a:endParaRPr lang="en-US" sz="765" dirty="0"/>
          </a:p>
        </p:txBody>
      </p:sp>
      <p:sp>
        <p:nvSpPr>
          <p:cNvPr id="41" name="Shape 36"/>
          <p:cNvSpPr/>
          <p:nvPr/>
        </p:nvSpPr>
        <p:spPr>
          <a:xfrm>
            <a:off x="571500" y="6097832"/>
            <a:ext cx="1777008" cy="2600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7"/>
          <p:cNvSpPr/>
          <p:nvPr/>
        </p:nvSpPr>
        <p:spPr>
          <a:xfrm>
            <a:off x="628650" y="6154982"/>
            <a:ext cx="1068102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Финальная награда:</a:t>
            </a:r>
            <a:endParaRPr lang="en-US" sz="765" dirty="0"/>
          </a:p>
        </p:txBody>
      </p:sp>
      <p:sp>
        <p:nvSpPr>
          <p:cNvPr id="43" name="Text 38"/>
          <p:cNvSpPr/>
          <p:nvPr/>
        </p:nvSpPr>
        <p:spPr>
          <a:xfrm>
            <a:off x="2069092" y="6154982"/>
            <a:ext cx="293703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200+</a:t>
            </a:r>
            <a:endParaRPr lang="en-US" sz="765" dirty="0"/>
          </a:p>
        </p:txBody>
      </p:sp>
      <p:sp>
        <p:nvSpPr>
          <p:cNvPr id="44" name="Shape 39"/>
          <p:cNvSpPr/>
          <p:nvPr/>
        </p:nvSpPr>
        <p:spPr>
          <a:xfrm>
            <a:off x="2419945" y="6097832"/>
            <a:ext cx="1777008" cy="2600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40"/>
          <p:cNvSpPr/>
          <p:nvPr/>
        </p:nvSpPr>
        <p:spPr>
          <a:xfrm>
            <a:off x="2477095" y="6154982"/>
            <a:ext cx="687698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Успешность:</a:t>
            </a:r>
            <a:endParaRPr lang="en-US" sz="765" dirty="0"/>
          </a:p>
        </p:txBody>
      </p:sp>
      <p:sp>
        <p:nvSpPr>
          <p:cNvPr id="46" name="Text 41"/>
          <p:cNvSpPr/>
          <p:nvPr/>
        </p:nvSpPr>
        <p:spPr>
          <a:xfrm>
            <a:off x="3888098" y="6154982"/>
            <a:ext cx="323143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765" dirty="0"/>
          </a:p>
        </p:txBody>
      </p:sp>
      <p:sp>
        <p:nvSpPr>
          <p:cNvPr id="47" name="Shape 42"/>
          <p:cNvSpPr/>
          <p:nvPr/>
        </p:nvSpPr>
        <p:spPr>
          <a:xfrm>
            <a:off x="4661297" y="965829"/>
            <a:ext cx="4196953" cy="69897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Text 43"/>
          <p:cNvSpPr/>
          <p:nvPr/>
        </p:nvSpPr>
        <p:spPr>
          <a:xfrm>
            <a:off x="4839891" y="1144423"/>
            <a:ext cx="3911203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Реализация DQN для CartPole</a:t>
            </a:r>
            <a:endParaRPr lang="en-US" sz="1260" dirty="0"/>
          </a:p>
        </p:txBody>
      </p:sp>
      <p:sp>
        <p:nvSpPr>
          <p:cNvPr id="49" name="Shape 44"/>
          <p:cNvSpPr/>
          <p:nvPr/>
        </p:nvSpPr>
        <p:spPr>
          <a:xfrm>
            <a:off x="4839891" y="1527311"/>
            <a:ext cx="3839766" cy="6142481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50" name="Text 45"/>
          <p:cNvSpPr/>
          <p:nvPr/>
        </p:nvSpPr>
        <p:spPr>
          <a:xfrm>
            <a:off x="4947047" y="1641611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51" name="Text 46"/>
          <p:cNvSpPr/>
          <p:nvPr/>
        </p:nvSpPr>
        <p:spPr>
          <a:xfrm>
            <a:off x="5235113" y="1641611"/>
            <a:ext cx="599573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gymnasium</a:t>
            </a:r>
            <a:endParaRPr lang="en-US" sz="630" dirty="0"/>
          </a:p>
        </p:txBody>
      </p:sp>
      <p:sp>
        <p:nvSpPr>
          <p:cNvPr id="52" name="Text 47"/>
          <p:cNvSpPr/>
          <p:nvPr/>
        </p:nvSpPr>
        <p:spPr>
          <a:xfrm>
            <a:off x="5763248" y="1641611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30" dirty="0"/>
          </a:p>
        </p:txBody>
      </p:sp>
      <p:sp>
        <p:nvSpPr>
          <p:cNvPr id="53" name="Text 48"/>
          <p:cNvSpPr/>
          <p:nvPr/>
        </p:nvSpPr>
        <p:spPr>
          <a:xfrm>
            <a:off x="5859270" y="1641611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gym</a:t>
            </a:r>
            <a:endParaRPr lang="en-US" sz="630" dirty="0"/>
          </a:p>
        </p:txBody>
      </p:sp>
      <p:sp>
        <p:nvSpPr>
          <p:cNvPr id="54" name="Text 49"/>
          <p:cNvSpPr/>
          <p:nvPr/>
        </p:nvSpPr>
        <p:spPr>
          <a:xfrm>
            <a:off x="4947047" y="1745614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55" name="Text 50"/>
          <p:cNvSpPr/>
          <p:nvPr/>
        </p:nvSpPr>
        <p:spPr>
          <a:xfrm>
            <a:off x="5235113" y="1745614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</a:t>
            </a:r>
            <a:endParaRPr lang="en-US" sz="630" dirty="0"/>
          </a:p>
        </p:txBody>
      </p:sp>
      <p:sp>
        <p:nvSpPr>
          <p:cNvPr id="56" name="Text 51"/>
          <p:cNvSpPr/>
          <p:nvPr/>
        </p:nvSpPr>
        <p:spPr>
          <a:xfrm>
            <a:off x="4947047" y="1849617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57" name="Text 52"/>
          <p:cNvSpPr/>
          <p:nvPr/>
        </p:nvSpPr>
        <p:spPr>
          <a:xfrm>
            <a:off x="5235113" y="1849617"/>
            <a:ext cx="551548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torch.nn</a:t>
            </a:r>
            <a:endParaRPr lang="en-US" sz="630" dirty="0"/>
          </a:p>
        </p:txBody>
      </p:sp>
      <p:sp>
        <p:nvSpPr>
          <p:cNvPr id="58" name="Text 53"/>
          <p:cNvSpPr/>
          <p:nvPr/>
        </p:nvSpPr>
        <p:spPr>
          <a:xfrm>
            <a:off x="5715223" y="1849617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30" dirty="0"/>
          </a:p>
        </p:txBody>
      </p:sp>
      <p:sp>
        <p:nvSpPr>
          <p:cNvPr id="59" name="Text 54"/>
          <p:cNvSpPr/>
          <p:nvPr/>
        </p:nvSpPr>
        <p:spPr>
          <a:xfrm>
            <a:off x="5811245" y="1849617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</a:t>
            </a:r>
            <a:endParaRPr lang="en-US" sz="630" dirty="0"/>
          </a:p>
        </p:txBody>
      </p:sp>
      <p:sp>
        <p:nvSpPr>
          <p:cNvPr id="60" name="Text 55"/>
          <p:cNvSpPr/>
          <p:nvPr/>
        </p:nvSpPr>
        <p:spPr>
          <a:xfrm>
            <a:off x="4947047" y="1953620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61" name="Text 56"/>
          <p:cNvSpPr/>
          <p:nvPr/>
        </p:nvSpPr>
        <p:spPr>
          <a:xfrm>
            <a:off x="5235113" y="1953620"/>
            <a:ext cx="69559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torch.optim</a:t>
            </a:r>
            <a:endParaRPr lang="en-US" sz="630" dirty="0"/>
          </a:p>
        </p:txBody>
      </p:sp>
      <p:sp>
        <p:nvSpPr>
          <p:cNvPr id="62" name="Text 57"/>
          <p:cNvSpPr/>
          <p:nvPr/>
        </p:nvSpPr>
        <p:spPr>
          <a:xfrm>
            <a:off x="5859270" y="1953620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30" dirty="0"/>
          </a:p>
        </p:txBody>
      </p:sp>
      <p:sp>
        <p:nvSpPr>
          <p:cNvPr id="63" name="Text 58"/>
          <p:cNvSpPr/>
          <p:nvPr/>
        </p:nvSpPr>
        <p:spPr>
          <a:xfrm>
            <a:off x="5955292" y="1953620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optim</a:t>
            </a:r>
            <a:endParaRPr lang="en-US" sz="630" dirty="0"/>
          </a:p>
        </p:txBody>
      </p:sp>
      <p:sp>
        <p:nvSpPr>
          <p:cNvPr id="64" name="Text 59"/>
          <p:cNvSpPr/>
          <p:nvPr/>
        </p:nvSpPr>
        <p:spPr>
          <a:xfrm>
            <a:off x="4947047" y="2057623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65" name="Text 60"/>
          <p:cNvSpPr/>
          <p:nvPr/>
        </p:nvSpPr>
        <p:spPr>
          <a:xfrm>
            <a:off x="5235113" y="2057623"/>
            <a:ext cx="407529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random</a:t>
            </a:r>
            <a:endParaRPr lang="en-US" sz="630" dirty="0"/>
          </a:p>
        </p:txBody>
      </p:sp>
      <p:sp>
        <p:nvSpPr>
          <p:cNvPr id="66" name="Text 61"/>
          <p:cNvSpPr/>
          <p:nvPr/>
        </p:nvSpPr>
        <p:spPr>
          <a:xfrm>
            <a:off x="4947047" y="2161626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30" dirty="0"/>
          </a:p>
        </p:txBody>
      </p:sp>
      <p:sp>
        <p:nvSpPr>
          <p:cNvPr id="67" name="Text 62"/>
          <p:cNvSpPr/>
          <p:nvPr/>
        </p:nvSpPr>
        <p:spPr>
          <a:xfrm>
            <a:off x="5139091" y="2161626"/>
            <a:ext cx="69559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collections</a:t>
            </a:r>
            <a:endParaRPr lang="en-US" sz="630" dirty="0"/>
          </a:p>
        </p:txBody>
      </p:sp>
      <p:sp>
        <p:nvSpPr>
          <p:cNvPr id="68" name="Text 63"/>
          <p:cNvSpPr/>
          <p:nvPr/>
        </p:nvSpPr>
        <p:spPr>
          <a:xfrm>
            <a:off x="5763248" y="2161626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69" name="Text 64"/>
          <p:cNvSpPr/>
          <p:nvPr/>
        </p:nvSpPr>
        <p:spPr>
          <a:xfrm>
            <a:off x="6051314" y="2161626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deque</a:t>
            </a:r>
            <a:endParaRPr lang="en-US" sz="630" dirty="0"/>
          </a:p>
        </p:txBody>
      </p:sp>
      <p:sp>
        <p:nvSpPr>
          <p:cNvPr id="70" name="Text 65"/>
          <p:cNvSpPr/>
          <p:nvPr/>
        </p:nvSpPr>
        <p:spPr>
          <a:xfrm>
            <a:off x="4947047" y="2369632"/>
            <a:ext cx="83961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Создание среды</a:t>
            </a:r>
            <a:endParaRPr lang="en-US" sz="630" dirty="0"/>
          </a:p>
        </p:txBody>
      </p:sp>
      <p:sp>
        <p:nvSpPr>
          <p:cNvPr id="71" name="Text 66"/>
          <p:cNvSpPr/>
          <p:nvPr/>
        </p:nvSpPr>
        <p:spPr>
          <a:xfrm>
            <a:off x="4947047" y="2473635"/>
            <a:ext cx="79161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env = gym.make(</a:t>
            </a:r>
            <a:endParaRPr lang="en-US" sz="630" dirty="0"/>
          </a:p>
        </p:txBody>
      </p:sp>
      <p:sp>
        <p:nvSpPr>
          <p:cNvPr id="72" name="Text 67"/>
          <p:cNvSpPr/>
          <p:nvPr/>
        </p:nvSpPr>
        <p:spPr>
          <a:xfrm>
            <a:off x="5667226" y="2473635"/>
            <a:ext cx="69559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'CartPole-v1'</a:t>
            </a:r>
            <a:endParaRPr lang="en-US" sz="630" dirty="0"/>
          </a:p>
        </p:txBody>
      </p:sp>
      <p:sp>
        <p:nvSpPr>
          <p:cNvPr id="73" name="Text 68"/>
          <p:cNvSpPr/>
          <p:nvPr/>
        </p:nvSpPr>
        <p:spPr>
          <a:xfrm>
            <a:off x="6291383" y="2473635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74" name="Text 69"/>
          <p:cNvSpPr/>
          <p:nvPr/>
        </p:nvSpPr>
        <p:spPr>
          <a:xfrm>
            <a:off x="4947047" y="2577638"/>
            <a:ext cx="2039875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state_size = env.observation_space.shape[</a:t>
            </a:r>
            <a:endParaRPr lang="en-US" sz="630" dirty="0"/>
          </a:p>
        </p:txBody>
      </p:sp>
      <p:sp>
        <p:nvSpPr>
          <p:cNvPr id="75" name="Text 70"/>
          <p:cNvSpPr/>
          <p:nvPr/>
        </p:nvSpPr>
        <p:spPr>
          <a:xfrm>
            <a:off x="6915485" y="2577638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630" dirty="0"/>
          </a:p>
        </p:txBody>
      </p:sp>
      <p:sp>
        <p:nvSpPr>
          <p:cNvPr id="76" name="Text 71"/>
          <p:cNvSpPr/>
          <p:nvPr/>
        </p:nvSpPr>
        <p:spPr>
          <a:xfrm>
            <a:off x="6963510" y="2577638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30" dirty="0"/>
          </a:p>
        </p:txBody>
      </p:sp>
      <p:sp>
        <p:nvSpPr>
          <p:cNvPr id="77" name="Text 72"/>
          <p:cNvSpPr/>
          <p:nvPr/>
        </p:nvSpPr>
        <p:spPr>
          <a:xfrm>
            <a:off x="4947047" y="2681641"/>
            <a:ext cx="160779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action_size = env.action_space.n</a:t>
            </a:r>
            <a:endParaRPr lang="en-US" sz="630" dirty="0"/>
          </a:p>
        </p:txBody>
      </p:sp>
      <p:sp>
        <p:nvSpPr>
          <p:cNvPr id="78" name="Text 73"/>
          <p:cNvSpPr/>
          <p:nvPr/>
        </p:nvSpPr>
        <p:spPr>
          <a:xfrm>
            <a:off x="4947047" y="2889647"/>
            <a:ext cx="112768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Определение DQN сети</a:t>
            </a:r>
            <a:endParaRPr lang="en-US" sz="630" dirty="0"/>
          </a:p>
        </p:txBody>
      </p:sp>
      <p:sp>
        <p:nvSpPr>
          <p:cNvPr id="79" name="Text 74"/>
          <p:cNvSpPr/>
          <p:nvPr/>
        </p:nvSpPr>
        <p:spPr>
          <a:xfrm>
            <a:off x="4947047" y="2993650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630" dirty="0"/>
          </a:p>
        </p:txBody>
      </p:sp>
      <p:sp>
        <p:nvSpPr>
          <p:cNvPr id="80" name="Text 75"/>
          <p:cNvSpPr/>
          <p:nvPr/>
        </p:nvSpPr>
        <p:spPr>
          <a:xfrm>
            <a:off x="5235141" y="2993650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DQN</a:t>
            </a:r>
            <a:endParaRPr lang="en-US" sz="630" dirty="0"/>
          </a:p>
        </p:txBody>
      </p:sp>
      <p:sp>
        <p:nvSpPr>
          <p:cNvPr id="81" name="Text 76"/>
          <p:cNvSpPr/>
          <p:nvPr/>
        </p:nvSpPr>
        <p:spPr>
          <a:xfrm>
            <a:off x="5379188" y="2993650"/>
            <a:ext cx="64757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(nn.Module):</a:t>
            </a:r>
            <a:endParaRPr lang="en-US" sz="630" dirty="0"/>
          </a:p>
        </p:txBody>
      </p:sp>
      <p:sp>
        <p:nvSpPr>
          <p:cNvPr id="82" name="Text 77"/>
          <p:cNvSpPr/>
          <p:nvPr/>
        </p:nvSpPr>
        <p:spPr>
          <a:xfrm>
            <a:off x="5139091" y="3097653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83" name="Text 78"/>
          <p:cNvSpPr/>
          <p:nvPr/>
        </p:nvSpPr>
        <p:spPr>
          <a:xfrm>
            <a:off x="5331163" y="3097653"/>
            <a:ext cx="455526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630" dirty="0"/>
          </a:p>
        </p:txBody>
      </p:sp>
      <p:sp>
        <p:nvSpPr>
          <p:cNvPr id="84" name="Text 79"/>
          <p:cNvSpPr/>
          <p:nvPr/>
        </p:nvSpPr>
        <p:spPr>
          <a:xfrm>
            <a:off x="5715251" y="3097653"/>
            <a:ext cx="160779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state_size, action_size):</a:t>
            </a:r>
            <a:endParaRPr lang="en-US" sz="630" dirty="0"/>
          </a:p>
        </p:txBody>
      </p:sp>
      <p:sp>
        <p:nvSpPr>
          <p:cNvPr id="85" name="Text 80"/>
          <p:cNvSpPr/>
          <p:nvPr/>
        </p:nvSpPr>
        <p:spPr>
          <a:xfrm>
            <a:off x="5331135" y="3201656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super</a:t>
            </a:r>
            <a:endParaRPr lang="en-US" sz="630" dirty="0"/>
          </a:p>
        </p:txBody>
      </p:sp>
      <p:sp>
        <p:nvSpPr>
          <p:cNvPr id="86" name="Text 81"/>
          <p:cNvSpPr/>
          <p:nvPr/>
        </p:nvSpPr>
        <p:spPr>
          <a:xfrm>
            <a:off x="5571204" y="3201656"/>
            <a:ext cx="112768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(DQN, self).__init__()</a:t>
            </a:r>
            <a:endParaRPr lang="en-US" sz="630" dirty="0"/>
          </a:p>
        </p:txBody>
      </p:sp>
      <p:sp>
        <p:nvSpPr>
          <p:cNvPr id="87" name="Text 82"/>
          <p:cNvSpPr/>
          <p:nvPr/>
        </p:nvSpPr>
        <p:spPr>
          <a:xfrm>
            <a:off x="4947047" y="3305659"/>
            <a:ext cx="2039875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self.fc1 = nn.Linear(state_size,</a:t>
            </a:r>
            <a:endParaRPr lang="en-US" sz="630" dirty="0"/>
          </a:p>
        </p:txBody>
      </p:sp>
      <p:sp>
        <p:nvSpPr>
          <p:cNvPr id="88" name="Text 83"/>
          <p:cNvSpPr/>
          <p:nvPr/>
        </p:nvSpPr>
        <p:spPr>
          <a:xfrm>
            <a:off x="6915485" y="3305659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128</a:t>
            </a:r>
            <a:endParaRPr lang="en-US" sz="630" dirty="0"/>
          </a:p>
        </p:txBody>
      </p:sp>
      <p:sp>
        <p:nvSpPr>
          <p:cNvPr id="89" name="Text 84"/>
          <p:cNvSpPr/>
          <p:nvPr/>
        </p:nvSpPr>
        <p:spPr>
          <a:xfrm>
            <a:off x="7059532" y="3305659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90" name="Text 85"/>
          <p:cNvSpPr/>
          <p:nvPr/>
        </p:nvSpPr>
        <p:spPr>
          <a:xfrm>
            <a:off x="4947047" y="3409662"/>
            <a:ext cx="1463743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self.fc2 = nn.Linear(</a:t>
            </a:r>
            <a:endParaRPr lang="en-US" sz="630" dirty="0"/>
          </a:p>
        </p:txBody>
      </p:sp>
      <p:sp>
        <p:nvSpPr>
          <p:cNvPr id="91" name="Text 86"/>
          <p:cNvSpPr/>
          <p:nvPr/>
        </p:nvSpPr>
        <p:spPr>
          <a:xfrm>
            <a:off x="6339353" y="3409662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128</a:t>
            </a:r>
            <a:endParaRPr lang="en-US" sz="630" dirty="0"/>
          </a:p>
        </p:txBody>
      </p:sp>
      <p:sp>
        <p:nvSpPr>
          <p:cNvPr id="92" name="Text 87"/>
          <p:cNvSpPr/>
          <p:nvPr/>
        </p:nvSpPr>
        <p:spPr>
          <a:xfrm>
            <a:off x="6483400" y="3409662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30" dirty="0"/>
          </a:p>
        </p:txBody>
      </p:sp>
      <p:sp>
        <p:nvSpPr>
          <p:cNvPr id="93" name="Text 88"/>
          <p:cNvSpPr/>
          <p:nvPr/>
        </p:nvSpPr>
        <p:spPr>
          <a:xfrm>
            <a:off x="6579422" y="3409662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128</a:t>
            </a:r>
            <a:endParaRPr lang="en-US" sz="630" dirty="0"/>
          </a:p>
        </p:txBody>
      </p:sp>
      <p:sp>
        <p:nvSpPr>
          <p:cNvPr id="94" name="Text 89"/>
          <p:cNvSpPr/>
          <p:nvPr/>
        </p:nvSpPr>
        <p:spPr>
          <a:xfrm>
            <a:off x="6723469" y="3409662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95" name="Text 90"/>
          <p:cNvSpPr/>
          <p:nvPr/>
        </p:nvSpPr>
        <p:spPr>
          <a:xfrm>
            <a:off x="4947047" y="3513665"/>
            <a:ext cx="1463743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self.fc3 = nn.Linear(</a:t>
            </a:r>
            <a:endParaRPr lang="en-US" sz="630" dirty="0"/>
          </a:p>
        </p:txBody>
      </p:sp>
      <p:sp>
        <p:nvSpPr>
          <p:cNvPr id="96" name="Text 91"/>
          <p:cNvSpPr/>
          <p:nvPr/>
        </p:nvSpPr>
        <p:spPr>
          <a:xfrm>
            <a:off x="6339353" y="3513665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128</a:t>
            </a:r>
            <a:endParaRPr lang="en-US" sz="630" dirty="0"/>
          </a:p>
        </p:txBody>
      </p:sp>
      <p:sp>
        <p:nvSpPr>
          <p:cNvPr id="97" name="Text 92"/>
          <p:cNvSpPr/>
          <p:nvPr/>
        </p:nvSpPr>
        <p:spPr>
          <a:xfrm>
            <a:off x="6483400" y="3513665"/>
            <a:ext cx="74359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action_size)</a:t>
            </a:r>
            <a:endParaRPr lang="en-US" sz="630" dirty="0"/>
          </a:p>
        </p:txBody>
      </p:sp>
      <p:sp>
        <p:nvSpPr>
          <p:cNvPr id="98" name="Text 93"/>
          <p:cNvSpPr/>
          <p:nvPr/>
        </p:nvSpPr>
        <p:spPr>
          <a:xfrm>
            <a:off x="5139091" y="3721671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99" name="Text 94"/>
          <p:cNvSpPr/>
          <p:nvPr/>
        </p:nvSpPr>
        <p:spPr>
          <a:xfrm>
            <a:off x="5331163" y="3721671"/>
            <a:ext cx="407529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forward</a:t>
            </a:r>
            <a:endParaRPr lang="en-US" sz="630" dirty="0"/>
          </a:p>
        </p:txBody>
      </p:sp>
      <p:sp>
        <p:nvSpPr>
          <p:cNvPr id="100" name="Text 95"/>
          <p:cNvSpPr/>
          <p:nvPr/>
        </p:nvSpPr>
        <p:spPr>
          <a:xfrm>
            <a:off x="5667254" y="3721671"/>
            <a:ext cx="551548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x):</a:t>
            </a:r>
            <a:endParaRPr lang="en-US" sz="630" dirty="0"/>
          </a:p>
        </p:txBody>
      </p:sp>
      <p:sp>
        <p:nvSpPr>
          <p:cNvPr id="101" name="Text 96"/>
          <p:cNvSpPr/>
          <p:nvPr/>
        </p:nvSpPr>
        <p:spPr>
          <a:xfrm>
            <a:off x="4947047" y="3825673"/>
            <a:ext cx="175180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 = torch.relu(self.fc1(x))</a:t>
            </a:r>
            <a:endParaRPr lang="en-US" sz="630" dirty="0"/>
          </a:p>
        </p:txBody>
      </p:sp>
      <p:sp>
        <p:nvSpPr>
          <p:cNvPr id="102" name="Text 97"/>
          <p:cNvSpPr/>
          <p:nvPr/>
        </p:nvSpPr>
        <p:spPr>
          <a:xfrm>
            <a:off x="4947047" y="3929676"/>
            <a:ext cx="175180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 = torch.relu(self.fc2(x))</a:t>
            </a:r>
            <a:endParaRPr lang="en-US" sz="630" dirty="0"/>
          </a:p>
        </p:txBody>
      </p:sp>
      <p:sp>
        <p:nvSpPr>
          <p:cNvPr id="103" name="Text 98"/>
          <p:cNvSpPr/>
          <p:nvPr/>
        </p:nvSpPr>
        <p:spPr>
          <a:xfrm>
            <a:off x="5331135" y="4033679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30" dirty="0"/>
          </a:p>
        </p:txBody>
      </p:sp>
      <p:sp>
        <p:nvSpPr>
          <p:cNvPr id="104" name="Text 99"/>
          <p:cNvSpPr/>
          <p:nvPr/>
        </p:nvSpPr>
        <p:spPr>
          <a:xfrm>
            <a:off x="5619201" y="4033679"/>
            <a:ext cx="64757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self.fc3(x)</a:t>
            </a:r>
            <a:endParaRPr lang="en-US" sz="630" dirty="0"/>
          </a:p>
        </p:txBody>
      </p:sp>
      <p:sp>
        <p:nvSpPr>
          <p:cNvPr id="105" name="Text 100"/>
          <p:cNvSpPr/>
          <p:nvPr/>
        </p:nvSpPr>
        <p:spPr>
          <a:xfrm>
            <a:off x="4947047" y="4241685"/>
            <a:ext cx="112768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Инициализация агента</a:t>
            </a:r>
            <a:endParaRPr lang="en-US" sz="630" dirty="0"/>
          </a:p>
        </p:txBody>
      </p:sp>
      <p:sp>
        <p:nvSpPr>
          <p:cNvPr id="106" name="Text 101"/>
          <p:cNvSpPr/>
          <p:nvPr/>
        </p:nvSpPr>
        <p:spPr>
          <a:xfrm>
            <a:off x="4947047" y="4345688"/>
            <a:ext cx="1991878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q_network = DQN(state_size, action_size)</a:t>
            </a:r>
            <a:endParaRPr lang="en-US" sz="630" dirty="0"/>
          </a:p>
        </p:txBody>
      </p:sp>
      <p:sp>
        <p:nvSpPr>
          <p:cNvPr id="107" name="Text 102"/>
          <p:cNvSpPr/>
          <p:nvPr/>
        </p:nvSpPr>
        <p:spPr>
          <a:xfrm>
            <a:off x="4947047" y="4449691"/>
            <a:ext cx="223192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target_network = DQN(state_size, action_size)</a:t>
            </a:r>
            <a:endParaRPr lang="en-US" sz="630" dirty="0"/>
          </a:p>
        </p:txBody>
      </p:sp>
      <p:sp>
        <p:nvSpPr>
          <p:cNvPr id="108" name="Text 103"/>
          <p:cNvSpPr/>
          <p:nvPr/>
        </p:nvSpPr>
        <p:spPr>
          <a:xfrm>
            <a:off x="4947047" y="4553694"/>
            <a:ext cx="247198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optimizer = optim.Adam(q_network.parameters(), lr=</a:t>
            </a:r>
            <a:endParaRPr lang="en-US" sz="630" dirty="0"/>
          </a:p>
        </p:txBody>
      </p:sp>
      <p:sp>
        <p:nvSpPr>
          <p:cNvPr id="109" name="Text 104"/>
          <p:cNvSpPr/>
          <p:nvPr/>
        </p:nvSpPr>
        <p:spPr>
          <a:xfrm>
            <a:off x="7347598" y="4553694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0.001</a:t>
            </a:r>
            <a:endParaRPr lang="en-US" sz="630" dirty="0"/>
          </a:p>
        </p:txBody>
      </p:sp>
      <p:sp>
        <p:nvSpPr>
          <p:cNvPr id="110" name="Text 105"/>
          <p:cNvSpPr/>
          <p:nvPr/>
        </p:nvSpPr>
        <p:spPr>
          <a:xfrm>
            <a:off x="7587667" y="4553694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111" name="Text 106"/>
          <p:cNvSpPr/>
          <p:nvPr/>
        </p:nvSpPr>
        <p:spPr>
          <a:xfrm>
            <a:off x="4947047" y="4657697"/>
            <a:ext cx="112768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memory = deque(maxlen=</a:t>
            </a:r>
            <a:endParaRPr lang="en-US" sz="630" dirty="0"/>
          </a:p>
        </p:txBody>
      </p:sp>
      <p:sp>
        <p:nvSpPr>
          <p:cNvPr id="112" name="Text 107"/>
          <p:cNvSpPr/>
          <p:nvPr/>
        </p:nvSpPr>
        <p:spPr>
          <a:xfrm>
            <a:off x="6003289" y="4657697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10000</a:t>
            </a:r>
            <a:endParaRPr lang="en-US" sz="630" dirty="0"/>
          </a:p>
        </p:txBody>
      </p:sp>
      <p:sp>
        <p:nvSpPr>
          <p:cNvPr id="113" name="Text 108"/>
          <p:cNvSpPr/>
          <p:nvPr/>
        </p:nvSpPr>
        <p:spPr>
          <a:xfrm>
            <a:off x="6243358" y="4657697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114" name="Text 109"/>
          <p:cNvSpPr/>
          <p:nvPr/>
        </p:nvSpPr>
        <p:spPr>
          <a:xfrm>
            <a:off x="4947047" y="4865703"/>
            <a:ext cx="122370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Основной цикл обучения</a:t>
            </a:r>
            <a:endParaRPr lang="en-US" sz="630" dirty="0"/>
          </a:p>
        </p:txBody>
      </p:sp>
      <p:sp>
        <p:nvSpPr>
          <p:cNvPr id="115" name="Text 110"/>
          <p:cNvSpPr/>
          <p:nvPr/>
        </p:nvSpPr>
        <p:spPr>
          <a:xfrm>
            <a:off x="4947047" y="4969706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30" dirty="0"/>
          </a:p>
        </p:txBody>
      </p:sp>
      <p:sp>
        <p:nvSpPr>
          <p:cNvPr id="116" name="Text 111"/>
          <p:cNvSpPr/>
          <p:nvPr/>
        </p:nvSpPr>
        <p:spPr>
          <a:xfrm>
            <a:off x="5091094" y="4969706"/>
            <a:ext cx="503551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episode</a:t>
            </a:r>
            <a:endParaRPr lang="en-US" sz="630" dirty="0"/>
          </a:p>
        </p:txBody>
      </p:sp>
      <p:sp>
        <p:nvSpPr>
          <p:cNvPr id="117" name="Text 112"/>
          <p:cNvSpPr/>
          <p:nvPr/>
        </p:nvSpPr>
        <p:spPr>
          <a:xfrm>
            <a:off x="5523207" y="4969706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30" dirty="0"/>
          </a:p>
        </p:txBody>
      </p:sp>
      <p:sp>
        <p:nvSpPr>
          <p:cNvPr id="118" name="Text 113"/>
          <p:cNvSpPr/>
          <p:nvPr/>
        </p:nvSpPr>
        <p:spPr>
          <a:xfrm>
            <a:off x="5619229" y="4969706"/>
            <a:ext cx="407529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range(</a:t>
            </a:r>
            <a:endParaRPr lang="en-US" sz="630" dirty="0"/>
          </a:p>
        </p:txBody>
      </p:sp>
      <p:sp>
        <p:nvSpPr>
          <p:cNvPr id="119" name="Text 114"/>
          <p:cNvSpPr/>
          <p:nvPr/>
        </p:nvSpPr>
        <p:spPr>
          <a:xfrm>
            <a:off x="5955320" y="4969706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1000</a:t>
            </a:r>
            <a:endParaRPr lang="en-US" sz="630" dirty="0"/>
          </a:p>
        </p:txBody>
      </p:sp>
      <p:sp>
        <p:nvSpPr>
          <p:cNvPr id="120" name="Text 115"/>
          <p:cNvSpPr/>
          <p:nvPr/>
        </p:nvSpPr>
        <p:spPr>
          <a:xfrm>
            <a:off x="6147364" y="4969706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  <a:endParaRPr lang="en-US" sz="630" dirty="0"/>
          </a:p>
        </p:txBody>
      </p:sp>
      <p:sp>
        <p:nvSpPr>
          <p:cNvPr id="121" name="Text 116"/>
          <p:cNvSpPr/>
          <p:nvPr/>
        </p:nvSpPr>
        <p:spPr>
          <a:xfrm>
            <a:off x="4947047" y="5073709"/>
            <a:ext cx="122370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state = env.reset()[</a:t>
            </a:r>
            <a:endParaRPr lang="en-US" sz="630" dirty="0"/>
          </a:p>
        </p:txBody>
      </p:sp>
      <p:sp>
        <p:nvSpPr>
          <p:cNvPr id="122" name="Text 117"/>
          <p:cNvSpPr/>
          <p:nvPr/>
        </p:nvSpPr>
        <p:spPr>
          <a:xfrm>
            <a:off x="6099311" y="5073709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630" dirty="0"/>
          </a:p>
        </p:txBody>
      </p:sp>
      <p:sp>
        <p:nvSpPr>
          <p:cNvPr id="123" name="Text 118"/>
          <p:cNvSpPr/>
          <p:nvPr/>
        </p:nvSpPr>
        <p:spPr>
          <a:xfrm>
            <a:off x="6147336" y="5073709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30" dirty="0"/>
          </a:p>
        </p:txBody>
      </p:sp>
      <p:sp>
        <p:nvSpPr>
          <p:cNvPr id="124" name="Text 119"/>
          <p:cNvSpPr/>
          <p:nvPr/>
        </p:nvSpPr>
        <p:spPr>
          <a:xfrm>
            <a:off x="4947047" y="5177712"/>
            <a:ext cx="983661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total_reward =</a:t>
            </a:r>
            <a:endParaRPr lang="en-US" sz="630" dirty="0"/>
          </a:p>
        </p:txBody>
      </p:sp>
      <p:sp>
        <p:nvSpPr>
          <p:cNvPr id="125" name="Text 120"/>
          <p:cNvSpPr/>
          <p:nvPr/>
        </p:nvSpPr>
        <p:spPr>
          <a:xfrm>
            <a:off x="5859270" y="5177712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630" dirty="0"/>
          </a:p>
        </p:txBody>
      </p:sp>
      <p:sp>
        <p:nvSpPr>
          <p:cNvPr id="126" name="Text 121"/>
          <p:cNvSpPr/>
          <p:nvPr/>
        </p:nvSpPr>
        <p:spPr>
          <a:xfrm>
            <a:off x="5139091" y="5385718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while</a:t>
            </a:r>
            <a:endParaRPr lang="en-US" sz="630" dirty="0"/>
          </a:p>
        </p:txBody>
      </p:sp>
      <p:sp>
        <p:nvSpPr>
          <p:cNvPr id="127" name="Text 122"/>
          <p:cNvSpPr/>
          <p:nvPr/>
        </p:nvSpPr>
        <p:spPr>
          <a:xfrm>
            <a:off x="5427185" y="5385718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</a:t>
            </a:r>
            <a:endParaRPr lang="en-US" sz="630" dirty="0"/>
          </a:p>
        </p:txBody>
      </p:sp>
      <p:sp>
        <p:nvSpPr>
          <p:cNvPr id="128" name="Text 123"/>
          <p:cNvSpPr/>
          <p:nvPr/>
        </p:nvSpPr>
        <p:spPr>
          <a:xfrm>
            <a:off x="5619229" y="5385718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129" name="Text 124"/>
          <p:cNvSpPr/>
          <p:nvPr/>
        </p:nvSpPr>
        <p:spPr>
          <a:xfrm>
            <a:off x="5331135" y="5489721"/>
            <a:ext cx="127172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ε-жадный выбор действия</a:t>
            </a:r>
            <a:endParaRPr lang="en-US" sz="630" dirty="0"/>
          </a:p>
        </p:txBody>
      </p:sp>
      <p:sp>
        <p:nvSpPr>
          <p:cNvPr id="130" name="Text 125"/>
          <p:cNvSpPr/>
          <p:nvPr/>
        </p:nvSpPr>
        <p:spPr>
          <a:xfrm>
            <a:off x="5331135" y="5593724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630" dirty="0"/>
          </a:p>
        </p:txBody>
      </p:sp>
      <p:sp>
        <p:nvSpPr>
          <p:cNvPr id="131" name="Text 126"/>
          <p:cNvSpPr/>
          <p:nvPr/>
        </p:nvSpPr>
        <p:spPr>
          <a:xfrm>
            <a:off x="5427157" y="5593724"/>
            <a:ext cx="1367721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random.random() &lt; epsilon:</a:t>
            </a:r>
            <a:endParaRPr lang="en-US" sz="630" dirty="0"/>
          </a:p>
        </p:txBody>
      </p:sp>
      <p:sp>
        <p:nvSpPr>
          <p:cNvPr id="132" name="Text 127"/>
          <p:cNvSpPr/>
          <p:nvPr/>
        </p:nvSpPr>
        <p:spPr>
          <a:xfrm>
            <a:off x="4947047" y="5697727"/>
            <a:ext cx="2279945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action = env.action_space.sample()</a:t>
            </a:r>
            <a:endParaRPr lang="en-US" sz="630" dirty="0"/>
          </a:p>
        </p:txBody>
      </p:sp>
      <p:sp>
        <p:nvSpPr>
          <p:cNvPr id="133" name="Text 128"/>
          <p:cNvSpPr/>
          <p:nvPr/>
        </p:nvSpPr>
        <p:spPr>
          <a:xfrm>
            <a:off x="5331135" y="5801730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else</a:t>
            </a:r>
            <a:endParaRPr lang="en-US" sz="630" dirty="0"/>
          </a:p>
        </p:txBody>
      </p:sp>
      <p:sp>
        <p:nvSpPr>
          <p:cNvPr id="134" name="Text 129"/>
          <p:cNvSpPr/>
          <p:nvPr/>
        </p:nvSpPr>
        <p:spPr>
          <a:xfrm>
            <a:off x="5523179" y="5801730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135" name="Text 130"/>
          <p:cNvSpPr/>
          <p:nvPr/>
        </p:nvSpPr>
        <p:spPr>
          <a:xfrm>
            <a:off x="4947047" y="5905733"/>
            <a:ext cx="285604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q_values = q_network(torch.FloatTensor(state))</a:t>
            </a:r>
            <a:endParaRPr lang="en-US" sz="630" dirty="0"/>
          </a:p>
        </p:txBody>
      </p:sp>
      <p:sp>
        <p:nvSpPr>
          <p:cNvPr id="136" name="Text 131"/>
          <p:cNvSpPr/>
          <p:nvPr/>
        </p:nvSpPr>
        <p:spPr>
          <a:xfrm>
            <a:off x="4947047" y="6009735"/>
            <a:ext cx="223192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action = q_values.argmax().item()</a:t>
            </a:r>
            <a:endParaRPr lang="en-US" sz="630" dirty="0"/>
          </a:p>
        </p:txBody>
      </p:sp>
      <p:sp>
        <p:nvSpPr>
          <p:cNvPr id="137" name="Text 132"/>
          <p:cNvSpPr/>
          <p:nvPr/>
        </p:nvSpPr>
        <p:spPr>
          <a:xfrm>
            <a:off x="5331135" y="6217741"/>
            <a:ext cx="1079683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Выполнение действия</a:t>
            </a:r>
            <a:endParaRPr lang="en-US" sz="630" dirty="0"/>
          </a:p>
        </p:txBody>
      </p:sp>
      <p:sp>
        <p:nvSpPr>
          <p:cNvPr id="138" name="Text 133"/>
          <p:cNvSpPr/>
          <p:nvPr/>
        </p:nvSpPr>
        <p:spPr>
          <a:xfrm>
            <a:off x="4947047" y="6321744"/>
            <a:ext cx="2808052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next_state, reward, done, _, _ = env.step(action)</a:t>
            </a:r>
            <a:endParaRPr lang="en-US" sz="630" dirty="0"/>
          </a:p>
        </p:txBody>
      </p:sp>
      <p:sp>
        <p:nvSpPr>
          <p:cNvPr id="139" name="Text 134"/>
          <p:cNvSpPr/>
          <p:nvPr/>
        </p:nvSpPr>
        <p:spPr>
          <a:xfrm>
            <a:off x="4947047" y="6425747"/>
            <a:ext cx="3144115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memory.append((state, action, reward, next_state, done))</a:t>
            </a:r>
            <a:endParaRPr lang="en-US" sz="630" dirty="0"/>
          </a:p>
        </p:txBody>
      </p:sp>
      <p:sp>
        <p:nvSpPr>
          <p:cNvPr id="140" name="Text 135"/>
          <p:cNvSpPr/>
          <p:nvPr/>
        </p:nvSpPr>
        <p:spPr>
          <a:xfrm>
            <a:off x="5331135" y="6633753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630" dirty="0"/>
          </a:p>
        </p:txBody>
      </p:sp>
      <p:sp>
        <p:nvSpPr>
          <p:cNvPr id="141" name="Text 136"/>
          <p:cNvSpPr/>
          <p:nvPr/>
        </p:nvSpPr>
        <p:spPr>
          <a:xfrm>
            <a:off x="5427157" y="6633753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done:</a:t>
            </a:r>
            <a:endParaRPr lang="en-US" sz="630" dirty="0"/>
          </a:p>
        </p:txBody>
      </p:sp>
      <p:sp>
        <p:nvSpPr>
          <p:cNvPr id="142" name="Text 137"/>
          <p:cNvSpPr/>
          <p:nvPr/>
        </p:nvSpPr>
        <p:spPr>
          <a:xfrm>
            <a:off x="5523179" y="6737756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break</a:t>
            </a:r>
            <a:endParaRPr lang="en-US" sz="630" dirty="0"/>
          </a:p>
        </p:txBody>
      </p:sp>
      <p:sp>
        <p:nvSpPr>
          <p:cNvPr id="143" name="Text 138"/>
          <p:cNvSpPr/>
          <p:nvPr/>
        </p:nvSpPr>
        <p:spPr>
          <a:xfrm>
            <a:off x="4947047" y="6945762"/>
            <a:ext cx="131972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state = next_state</a:t>
            </a:r>
            <a:endParaRPr lang="en-US" sz="630" dirty="0"/>
          </a:p>
        </p:txBody>
      </p:sp>
      <p:sp>
        <p:nvSpPr>
          <p:cNvPr id="144" name="Text 139"/>
          <p:cNvSpPr/>
          <p:nvPr/>
        </p:nvSpPr>
        <p:spPr>
          <a:xfrm>
            <a:off x="4947047" y="7049765"/>
            <a:ext cx="1511768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total_reward += reward</a:t>
            </a:r>
            <a:endParaRPr lang="en-US" sz="630" dirty="0"/>
          </a:p>
        </p:txBody>
      </p:sp>
      <p:sp>
        <p:nvSpPr>
          <p:cNvPr id="145" name="Text 140"/>
          <p:cNvSpPr/>
          <p:nvPr/>
        </p:nvSpPr>
        <p:spPr>
          <a:xfrm>
            <a:off x="5139091" y="7257771"/>
            <a:ext cx="79161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Обучение сети</a:t>
            </a:r>
            <a:endParaRPr lang="en-US" sz="630" dirty="0"/>
          </a:p>
        </p:txBody>
      </p:sp>
      <p:sp>
        <p:nvSpPr>
          <p:cNvPr id="146" name="Text 141"/>
          <p:cNvSpPr/>
          <p:nvPr/>
        </p:nvSpPr>
        <p:spPr>
          <a:xfrm>
            <a:off x="5139091" y="7361774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630" dirty="0"/>
          </a:p>
        </p:txBody>
      </p:sp>
      <p:sp>
        <p:nvSpPr>
          <p:cNvPr id="147" name="Text 142"/>
          <p:cNvSpPr/>
          <p:nvPr/>
        </p:nvSpPr>
        <p:spPr>
          <a:xfrm>
            <a:off x="5235113" y="7361774"/>
            <a:ext cx="79161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len(memory) &gt;</a:t>
            </a:r>
            <a:endParaRPr lang="en-US" sz="630" dirty="0"/>
          </a:p>
        </p:txBody>
      </p:sp>
      <p:sp>
        <p:nvSpPr>
          <p:cNvPr id="148" name="Text 143"/>
          <p:cNvSpPr/>
          <p:nvPr/>
        </p:nvSpPr>
        <p:spPr>
          <a:xfrm>
            <a:off x="5955292" y="7361774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32</a:t>
            </a:r>
            <a:endParaRPr lang="en-US" sz="630" dirty="0"/>
          </a:p>
        </p:txBody>
      </p:sp>
      <p:sp>
        <p:nvSpPr>
          <p:cNvPr id="149" name="Text 144"/>
          <p:cNvSpPr/>
          <p:nvPr/>
        </p:nvSpPr>
        <p:spPr>
          <a:xfrm>
            <a:off x="6051314" y="7361774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150" name="Text 145"/>
          <p:cNvSpPr/>
          <p:nvPr/>
        </p:nvSpPr>
        <p:spPr>
          <a:xfrm>
            <a:off x="4947047" y="7465777"/>
            <a:ext cx="3096118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train_dqn(q_network, target_network, memory, optimizer)</a:t>
            </a:r>
            <a:endParaRPr lang="en-US" sz="630" dirty="0"/>
          </a:p>
        </p:txBody>
      </p:sp>
      <p:sp>
        <p:nvSpPr>
          <p:cNvPr id="151" name="Shape 146"/>
          <p:cNvSpPr/>
          <p:nvPr/>
        </p:nvSpPr>
        <p:spPr>
          <a:xfrm>
            <a:off x="285750" y="5394954"/>
            <a:ext cx="8572500" cy="1628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2" name="Text 147"/>
          <p:cNvSpPr/>
          <p:nvPr/>
        </p:nvSpPr>
        <p:spPr>
          <a:xfrm>
            <a:off x="428625" y="5537829"/>
            <a:ext cx="8358188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Ключевые компоненты решения</a:t>
            </a:r>
            <a:endParaRPr lang="en-US" sz="1170" dirty="0"/>
          </a:p>
        </p:txBody>
      </p:sp>
      <p:sp>
        <p:nvSpPr>
          <p:cNvPr id="153" name="Shape 148"/>
          <p:cNvSpPr/>
          <p:nvPr/>
        </p:nvSpPr>
        <p:spPr>
          <a:xfrm>
            <a:off x="428625" y="5867865"/>
            <a:ext cx="1991320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54" name="Shape 149"/>
          <p:cNvSpPr/>
          <p:nvPr/>
        </p:nvSpPr>
        <p:spPr>
          <a:xfrm>
            <a:off x="1281410" y="597502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5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27" y="6049305"/>
            <a:ext cx="137517" cy="137154"/>
          </a:xfrm>
          <a:prstGeom prst="rect">
            <a:avLst/>
          </a:prstGeom>
        </p:spPr>
      </p:pic>
      <p:sp>
        <p:nvSpPr>
          <p:cNvPr id="156" name="Text 150"/>
          <p:cNvSpPr/>
          <p:nvPr/>
        </p:nvSpPr>
        <p:spPr>
          <a:xfrm>
            <a:off x="535781" y="6332209"/>
            <a:ext cx="184844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Нейронная сеть</a:t>
            </a:r>
            <a:endParaRPr lang="en-US" sz="810" dirty="0"/>
          </a:p>
        </p:txBody>
      </p:sp>
      <p:sp>
        <p:nvSpPr>
          <p:cNvPr id="157" name="Text 151"/>
          <p:cNvSpPr/>
          <p:nvPr/>
        </p:nvSpPr>
        <p:spPr>
          <a:xfrm>
            <a:off x="535781" y="6522216"/>
            <a:ext cx="1848445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полносвязных слоя (128-128-2) для аппроксимации Q-функции</a:t>
            </a:r>
            <a:endParaRPr lang="en-US" sz="675" dirty="0"/>
          </a:p>
        </p:txBody>
      </p:sp>
      <p:sp>
        <p:nvSpPr>
          <p:cNvPr id="158" name="Shape 152"/>
          <p:cNvSpPr/>
          <p:nvPr/>
        </p:nvSpPr>
        <p:spPr>
          <a:xfrm>
            <a:off x="2527102" y="5867865"/>
            <a:ext cx="1991320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59" name="Shape 153"/>
          <p:cNvSpPr/>
          <p:nvPr/>
        </p:nvSpPr>
        <p:spPr>
          <a:xfrm>
            <a:off x="3379887" y="597502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6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933" y="6049305"/>
            <a:ext cx="119658" cy="137154"/>
          </a:xfrm>
          <a:prstGeom prst="rect">
            <a:avLst/>
          </a:prstGeom>
        </p:spPr>
      </p:pic>
      <p:sp>
        <p:nvSpPr>
          <p:cNvPr id="161" name="Text 154"/>
          <p:cNvSpPr/>
          <p:nvPr/>
        </p:nvSpPr>
        <p:spPr>
          <a:xfrm>
            <a:off x="2634258" y="6332209"/>
            <a:ext cx="184844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Replay Buffer</a:t>
            </a:r>
            <a:endParaRPr lang="en-US" sz="810" dirty="0"/>
          </a:p>
        </p:txBody>
      </p:sp>
      <p:sp>
        <p:nvSpPr>
          <p:cNvPr id="162" name="Text 155"/>
          <p:cNvSpPr/>
          <p:nvPr/>
        </p:nvSpPr>
        <p:spPr>
          <a:xfrm>
            <a:off x="2634258" y="6522216"/>
            <a:ext cx="1848445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Хранение 10,000 переходов для стабилизации обучения</a:t>
            </a:r>
            <a:endParaRPr lang="en-US" sz="675" dirty="0"/>
          </a:p>
        </p:txBody>
      </p:sp>
      <p:sp>
        <p:nvSpPr>
          <p:cNvPr id="163" name="Shape 156"/>
          <p:cNvSpPr/>
          <p:nvPr/>
        </p:nvSpPr>
        <p:spPr>
          <a:xfrm>
            <a:off x="4625578" y="5867865"/>
            <a:ext cx="1991320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64" name="Shape 157"/>
          <p:cNvSpPr/>
          <p:nvPr/>
        </p:nvSpPr>
        <p:spPr>
          <a:xfrm>
            <a:off x="5478363" y="597502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65" name="Text 158"/>
          <p:cNvSpPr/>
          <p:nvPr/>
        </p:nvSpPr>
        <p:spPr>
          <a:xfrm>
            <a:off x="4732734" y="6332209"/>
            <a:ext cx="184844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Network</a:t>
            </a:r>
            <a:endParaRPr lang="en-US" sz="810" dirty="0"/>
          </a:p>
        </p:txBody>
      </p:sp>
      <p:sp>
        <p:nvSpPr>
          <p:cNvPr id="166" name="Text 159"/>
          <p:cNvSpPr/>
          <p:nvPr/>
        </p:nvSpPr>
        <p:spPr>
          <a:xfrm>
            <a:off x="4732734" y="6522216"/>
            <a:ext cx="1848445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Отдельная сеть для вычисления целевых Q-значений</a:t>
            </a:r>
            <a:endParaRPr lang="en-US" sz="675" dirty="0"/>
          </a:p>
        </p:txBody>
      </p:sp>
      <p:sp>
        <p:nvSpPr>
          <p:cNvPr id="167" name="Shape 160"/>
          <p:cNvSpPr/>
          <p:nvPr/>
        </p:nvSpPr>
        <p:spPr>
          <a:xfrm>
            <a:off x="6724055" y="5867865"/>
            <a:ext cx="1991320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68" name="Shape 161"/>
          <p:cNvSpPr/>
          <p:nvPr/>
        </p:nvSpPr>
        <p:spPr>
          <a:xfrm>
            <a:off x="7576840" y="5975021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6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956" y="6049305"/>
            <a:ext cx="137517" cy="137154"/>
          </a:xfrm>
          <a:prstGeom prst="rect">
            <a:avLst/>
          </a:prstGeom>
        </p:spPr>
      </p:pic>
      <p:sp>
        <p:nvSpPr>
          <p:cNvPr id="170" name="Text 162"/>
          <p:cNvSpPr/>
          <p:nvPr/>
        </p:nvSpPr>
        <p:spPr>
          <a:xfrm>
            <a:off x="6831211" y="6332209"/>
            <a:ext cx="1848445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ε-жадная политика</a:t>
            </a:r>
            <a:endParaRPr lang="en-US" sz="810" dirty="0"/>
          </a:p>
        </p:txBody>
      </p:sp>
      <p:sp>
        <p:nvSpPr>
          <p:cNvPr id="171" name="Text 163"/>
          <p:cNvSpPr/>
          <p:nvPr/>
        </p:nvSpPr>
        <p:spPr>
          <a:xfrm>
            <a:off x="6831211" y="6522216"/>
            <a:ext cx="1848445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Баланс между исследованием (ε=0.1) и использованием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5577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7716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98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Расширенные техники и оптимизации</a:t>
            </a:r>
            <a:endParaRPr lang="en-US" sz="1980" dirty="0"/>
          </a:p>
        </p:txBody>
      </p:sp>
      <p:sp>
        <p:nvSpPr>
          <p:cNvPr id="4" name="Shape 1"/>
          <p:cNvSpPr/>
          <p:nvPr/>
        </p:nvSpPr>
        <p:spPr>
          <a:xfrm>
            <a:off x="285750" y="948668"/>
            <a:ext cx="4214813" cy="38065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48668"/>
            <a:ext cx="35719" cy="380653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091543"/>
            <a:ext cx="357188" cy="357188"/>
          </a:xfrm>
          <a:prstGeom prst="rect">
            <a:avLst/>
          </a:prstGeom>
          <a:solidFill>
            <a:srgbClr val="1D4ED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9" y="1184411"/>
            <a:ext cx="150019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1538" y="1158683"/>
            <a:ext cx="1077255" cy="2228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Replay Buffer</a:t>
            </a:r>
            <a:endParaRPr lang="en-US" sz="1170" dirty="0"/>
          </a:p>
        </p:txBody>
      </p:sp>
      <p:sp>
        <p:nvSpPr>
          <p:cNvPr id="9" name="Text 5"/>
          <p:cNvSpPr/>
          <p:nvPr/>
        </p:nvSpPr>
        <p:spPr>
          <a:xfrm>
            <a:off x="428625" y="1555886"/>
            <a:ext cx="4000500" cy="3257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Буфер опыта хранит переходы (s, a, r, s') и позволяет агенту обучаться на случайных выборках из прошлого опыта, что стабилизирует обучение.</a:t>
            </a:r>
            <a:endParaRPr lang="en-US" sz="855" dirty="0"/>
          </a:p>
        </p:txBody>
      </p:sp>
      <p:sp>
        <p:nvSpPr>
          <p:cNvPr id="10" name="Shape 6"/>
          <p:cNvSpPr/>
          <p:nvPr/>
        </p:nvSpPr>
        <p:spPr>
          <a:xfrm>
            <a:off x="428625" y="1988753"/>
            <a:ext cx="3929063" cy="88007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1" name="Text 7"/>
          <p:cNvSpPr/>
          <p:nvPr/>
        </p:nvSpPr>
        <p:spPr>
          <a:xfrm>
            <a:off x="514350" y="2074478"/>
            <a:ext cx="382905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Преимущества:</a:t>
            </a:r>
            <a:endParaRPr lang="en-US" sz="81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314491"/>
            <a:ext cx="80367" cy="800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1867" y="2285916"/>
            <a:ext cx="3035480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Разрушение корреляций между последовательными переходами</a:t>
            </a:r>
            <a:endParaRPr lang="en-US" sz="72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480221"/>
            <a:ext cx="80367" cy="8000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1867" y="2451646"/>
            <a:ext cx="1648141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Повторное использование данных</a:t>
            </a:r>
            <a:endParaRPr lang="en-US" sz="72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645950"/>
            <a:ext cx="80367" cy="8000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51867" y="2617375"/>
            <a:ext cx="1169091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Стабилизация обучения</a:t>
            </a:r>
            <a:endParaRPr lang="en-US" sz="720" dirty="0"/>
          </a:p>
        </p:txBody>
      </p:sp>
      <p:sp>
        <p:nvSpPr>
          <p:cNvPr id="18" name="Shape 11"/>
          <p:cNvSpPr/>
          <p:nvPr/>
        </p:nvSpPr>
        <p:spPr>
          <a:xfrm>
            <a:off x="428625" y="2954555"/>
            <a:ext cx="3929063" cy="1390910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19" name="Text 12"/>
          <p:cNvSpPr/>
          <p:nvPr/>
        </p:nvSpPr>
        <p:spPr>
          <a:xfrm>
            <a:off x="500063" y="3033136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30" dirty="0"/>
          </a:p>
        </p:txBody>
      </p:sp>
      <p:sp>
        <p:nvSpPr>
          <p:cNvPr id="20" name="Text 13"/>
          <p:cNvSpPr/>
          <p:nvPr/>
        </p:nvSpPr>
        <p:spPr>
          <a:xfrm>
            <a:off x="692107" y="3033136"/>
            <a:ext cx="69559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collections</a:t>
            </a:r>
            <a:endParaRPr lang="en-US" sz="630" dirty="0"/>
          </a:p>
        </p:txBody>
      </p:sp>
      <p:sp>
        <p:nvSpPr>
          <p:cNvPr id="21" name="Text 14"/>
          <p:cNvSpPr/>
          <p:nvPr/>
        </p:nvSpPr>
        <p:spPr>
          <a:xfrm>
            <a:off x="1316264" y="3033136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22" name="Text 15"/>
          <p:cNvSpPr/>
          <p:nvPr/>
        </p:nvSpPr>
        <p:spPr>
          <a:xfrm>
            <a:off x="1604330" y="3033136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deque</a:t>
            </a:r>
            <a:endParaRPr lang="en-US" sz="630" dirty="0"/>
          </a:p>
        </p:txBody>
      </p:sp>
      <p:sp>
        <p:nvSpPr>
          <p:cNvPr id="23" name="Text 16"/>
          <p:cNvSpPr/>
          <p:nvPr/>
        </p:nvSpPr>
        <p:spPr>
          <a:xfrm>
            <a:off x="500063" y="3137139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24" name="Text 17"/>
          <p:cNvSpPr/>
          <p:nvPr/>
        </p:nvSpPr>
        <p:spPr>
          <a:xfrm>
            <a:off x="788129" y="3137139"/>
            <a:ext cx="407529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random</a:t>
            </a:r>
            <a:endParaRPr lang="en-US" sz="630" dirty="0"/>
          </a:p>
        </p:txBody>
      </p:sp>
      <p:sp>
        <p:nvSpPr>
          <p:cNvPr id="25" name="Text 18"/>
          <p:cNvSpPr/>
          <p:nvPr/>
        </p:nvSpPr>
        <p:spPr>
          <a:xfrm>
            <a:off x="500063" y="3345145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630" dirty="0"/>
          </a:p>
        </p:txBody>
      </p:sp>
      <p:sp>
        <p:nvSpPr>
          <p:cNvPr id="26" name="Text 19"/>
          <p:cNvSpPr/>
          <p:nvPr/>
        </p:nvSpPr>
        <p:spPr>
          <a:xfrm>
            <a:off x="788157" y="3345145"/>
            <a:ext cx="64757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ReplayBuffer</a:t>
            </a:r>
            <a:endParaRPr lang="en-US" sz="630" dirty="0"/>
          </a:p>
        </p:txBody>
      </p:sp>
      <p:sp>
        <p:nvSpPr>
          <p:cNvPr id="27" name="Text 20"/>
          <p:cNvSpPr/>
          <p:nvPr/>
        </p:nvSpPr>
        <p:spPr>
          <a:xfrm>
            <a:off x="1364289" y="3345145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28" name="Text 21"/>
          <p:cNvSpPr/>
          <p:nvPr/>
        </p:nvSpPr>
        <p:spPr>
          <a:xfrm>
            <a:off x="692107" y="3449148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29" name="Text 22"/>
          <p:cNvSpPr/>
          <p:nvPr/>
        </p:nvSpPr>
        <p:spPr>
          <a:xfrm>
            <a:off x="884179" y="3449148"/>
            <a:ext cx="455526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630" dirty="0"/>
          </a:p>
        </p:txBody>
      </p:sp>
      <p:sp>
        <p:nvSpPr>
          <p:cNvPr id="30" name="Text 23"/>
          <p:cNvSpPr/>
          <p:nvPr/>
        </p:nvSpPr>
        <p:spPr>
          <a:xfrm>
            <a:off x="1268267" y="3449148"/>
            <a:ext cx="887639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capacity):</a:t>
            </a:r>
            <a:endParaRPr lang="en-US" sz="630" dirty="0"/>
          </a:p>
        </p:txBody>
      </p:sp>
      <p:sp>
        <p:nvSpPr>
          <p:cNvPr id="31" name="Text 24"/>
          <p:cNvSpPr/>
          <p:nvPr/>
        </p:nvSpPr>
        <p:spPr>
          <a:xfrm>
            <a:off x="500063" y="3553151"/>
            <a:ext cx="2183923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self.buffer = deque(maxlen=capacity)</a:t>
            </a:r>
            <a:endParaRPr lang="en-US" sz="630" dirty="0"/>
          </a:p>
        </p:txBody>
      </p:sp>
      <p:sp>
        <p:nvSpPr>
          <p:cNvPr id="32" name="Text 25"/>
          <p:cNvSpPr/>
          <p:nvPr/>
        </p:nvSpPr>
        <p:spPr>
          <a:xfrm>
            <a:off x="692107" y="3761156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33" name="Text 26"/>
          <p:cNvSpPr/>
          <p:nvPr/>
        </p:nvSpPr>
        <p:spPr>
          <a:xfrm>
            <a:off x="884179" y="3761156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push</a:t>
            </a:r>
            <a:endParaRPr lang="en-US" sz="630" dirty="0"/>
          </a:p>
        </p:txBody>
      </p:sp>
      <p:sp>
        <p:nvSpPr>
          <p:cNvPr id="34" name="Text 27"/>
          <p:cNvSpPr/>
          <p:nvPr/>
        </p:nvSpPr>
        <p:spPr>
          <a:xfrm>
            <a:off x="1076223" y="3761156"/>
            <a:ext cx="2375967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state, action, reward, next_state, done):</a:t>
            </a:r>
            <a:endParaRPr lang="en-US" sz="630" dirty="0"/>
          </a:p>
        </p:txBody>
      </p:sp>
      <p:sp>
        <p:nvSpPr>
          <p:cNvPr id="35" name="Text 28"/>
          <p:cNvSpPr/>
          <p:nvPr/>
        </p:nvSpPr>
        <p:spPr>
          <a:xfrm>
            <a:off x="500063" y="3865159"/>
            <a:ext cx="338418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self.buffer.append((state, action, reward, next_state, done))</a:t>
            </a:r>
            <a:endParaRPr lang="en-US" sz="630" dirty="0"/>
          </a:p>
        </p:txBody>
      </p:sp>
      <p:sp>
        <p:nvSpPr>
          <p:cNvPr id="36" name="Text 29"/>
          <p:cNvSpPr/>
          <p:nvPr/>
        </p:nvSpPr>
        <p:spPr>
          <a:xfrm>
            <a:off x="692107" y="4073165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37" name="Text 30"/>
          <p:cNvSpPr/>
          <p:nvPr/>
        </p:nvSpPr>
        <p:spPr>
          <a:xfrm>
            <a:off x="884179" y="4073165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sample</a:t>
            </a:r>
            <a:endParaRPr lang="en-US" sz="630" dirty="0"/>
          </a:p>
        </p:txBody>
      </p:sp>
      <p:sp>
        <p:nvSpPr>
          <p:cNvPr id="38" name="Text 31"/>
          <p:cNvSpPr/>
          <p:nvPr/>
        </p:nvSpPr>
        <p:spPr>
          <a:xfrm>
            <a:off x="1172245" y="4073165"/>
            <a:ext cx="983661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batch_size):</a:t>
            </a:r>
            <a:endParaRPr lang="en-US" sz="630" dirty="0"/>
          </a:p>
        </p:txBody>
      </p:sp>
      <p:sp>
        <p:nvSpPr>
          <p:cNvPr id="39" name="Text 32"/>
          <p:cNvSpPr/>
          <p:nvPr/>
        </p:nvSpPr>
        <p:spPr>
          <a:xfrm>
            <a:off x="884151" y="4177168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30" dirty="0"/>
          </a:p>
        </p:txBody>
      </p:sp>
      <p:sp>
        <p:nvSpPr>
          <p:cNvPr id="40" name="Text 33"/>
          <p:cNvSpPr/>
          <p:nvPr/>
        </p:nvSpPr>
        <p:spPr>
          <a:xfrm>
            <a:off x="1172217" y="4177168"/>
            <a:ext cx="1943853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random.sample(self.buffer, batch_size)</a:t>
            </a:r>
            <a:endParaRPr lang="en-US" sz="630" dirty="0"/>
          </a:p>
        </p:txBody>
      </p:sp>
      <p:sp>
        <p:nvSpPr>
          <p:cNvPr id="41" name="Shape 34"/>
          <p:cNvSpPr/>
          <p:nvPr/>
        </p:nvSpPr>
        <p:spPr>
          <a:xfrm>
            <a:off x="4643438" y="948668"/>
            <a:ext cx="4214813" cy="38065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Shape 35"/>
          <p:cNvSpPr/>
          <p:nvPr/>
        </p:nvSpPr>
        <p:spPr>
          <a:xfrm>
            <a:off x="4643438" y="948668"/>
            <a:ext cx="35719" cy="380653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3" name="Shape 36"/>
          <p:cNvSpPr/>
          <p:nvPr/>
        </p:nvSpPr>
        <p:spPr>
          <a:xfrm>
            <a:off x="4786313" y="1091543"/>
            <a:ext cx="357188" cy="357188"/>
          </a:xfrm>
          <a:prstGeom prst="rect">
            <a:avLst/>
          </a:prstGeom>
          <a:solidFill>
            <a:srgbClr val="059669"/>
          </a:solidFill>
          <a:ln/>
        </p:spPr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181" y="1184411"/>
            <a:ext cx="171450" cy="171450"/>
          </a:xfrm>
          <a:prstGeom prst="rect">
            <a:avLst/>
          </a:prstGeom>
        </p:spPr>
      </p:pic>
      <p:sp>
        <p:nvSpPr>
          <p:cNvPr id="45" name="Text 37"/>
          <p:cNvSpPr/>
          <p:nvPr/>
        </p:nvSpPr>
        <p:spPr>
          <a:xfrm>
            <a:off x="5229225" y="1158683"/>
            <a:ext cx="1311855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Networks</a:t>
            </a:r>
            <a:endParaRPr lang="en-US" sz="1170" dirty="0"/>
          </a:p>
        </p:txBody>
      </p:sp>
      <p:sp>
        <p:nvSpPr>
          <p:cNvPr id="46" name="Text 38"/>
          <p:cNvSpPr/>
          <p:nvPr/>
        </p:nvSpPr>
        <p:spPr>
          <a:xfrm>
            <a:off x="4786313" y="1555886"/>
            <a:ext cx="4000500" cy="4885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Отдельная копия основной сети, используемая для вычисления целевых Q-значений. Обновляется реже основной сети для стабилизации обучения.</a:t>
            </a:r>
            <a:endParaRPr lang="en-US" sz="855" dirty="0"/>
          </a:p>
        </p:txBody>
      </p:sp>
      <p:sp>
        <p:nvSpPr>
          <p:cNvPr id="47" name="Shape 39"/>
          <p:cNvSpPr/>
          <p:nvPr/>
        </p:nvSpPr>
        <p:spPr>
          <a:xfrm>
            <a:off x="4786313" y="2151608"/>
            <a:ext cx="3929063" cy="88007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8" name="Text 40"/>
          <p:cNvSpPr/>
          <p:nvPr/>
        </p:nvSpPr>
        <p:spPr>
          <a:xfrm>
            <a:off x="4872038" y="2237333"/>
            <a:ext cx="382905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Преимущества:</a:t>
            </a:r>
            <a:endParaRPr lang="en-US" sz="810" dirty="0"/>
          </a:p>
        </p:txBody>
      </p:sp>
      <p:pic>
        <p:nvPicPr>
          <p:cNvPr id="4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038" y="2477346"/>
            <a:ext cx="80367" cy="80004"/>
          </a:xfrm>
          <a:prstGeom prst="rect">
            <a:avLst/>
          </a:prstGeom>
        </p:spPr>
      </p:pic>
      <p:sp>
        <p:nvSpPr>
          <p:cNvPr id="50" name="Text 41"/>
          <p:cNvSpPr/>
          <p:nvPr/>
        </p:nvSpPr>
        <p:spPr>
          <a:xfrm>
            <a:off x="5009555" y="2448771"/>
            <a:ext cx="1743103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Предотвращение движущихся целей</a:t>
            </a:r>
            <a:endParaRPr lang="en-US" sz="720" dirty="0"/>
          </a:p>
        </p:txBody>
      </p:sp>
      <p:pic>
        <p:nvPicPr>
          <p:cNvPr id="5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2038" y="2643076"/>
            <a:ext cx="80367" cy="80004"/>
          </a:xfrm>
          <a:prstGeom prst="rect">
            <a:avLst/>
          </a:prstGeom>
        </p:spPr>
      </p:pic>
      <p:sp>
        <p:nvSpPr>
          <p:cNvPr id="52" name="Text 42"/>
          <p:cNvSpPr/>
          <p:nvPr/>
        </p:nvSpPr>
        <p:spPr>
          <a:xfrm>
            <a:off x="5009555" y="2614501"/>
            <a:ext cx="1799332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Снижение корреляции в обновлениях</a:t>
            </a:r>
            <a:endParaRPr lang="en-US" sz="720" dirty="0"/>
          </a:p>
        </p:txBody>
      </p:sp>
      <p:pic>
        <p:nvPicPr>
          <p:cNvPr id="5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038" y="2808805"/>
            <a:ext cx="80367" cy="80004"/>
          </a:xfrm>
          <a:prstGeom prst="rect">
            <a:avLst/>
          </a:prstGeom>
        </p:spPr>
      </p:pic>
      <p:sp>
        <p:nvSpPr>
          <p:cNvPr id="54" name="Text 43"/>
          <p:cNvSpPr/>
          <p:nvPr/>
        </p:nvSpPr>
        <p:spPr>
          <a:xfrm>
            <a:off x="5009555" y="2780230"/>
            <a:ext cx="113181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Улучшение сходимости</a:t>
            </a:r>
            <a:endParaRPr lang="en-US" sz="720" dirty="0"/>
          </a:p>
        </p:txBody>
      </p:sp>
      <p:sp>
        <p:nvSpPr>
          <p:cNvPr id="55" name="Shape 44"/>
          <p:cNvSpPr/>
          <p:nvPr/>
        </p:nvSpPr>
        <p:spPr>
          <a:xfrm>
            <a:off x="4786313" y="3117410"/>
            <a:ext cx="3929063" cy="1494913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56" name="Text 45"/>
          <p:cNvSpPr/>
          <p:nvPr/>
        </p:nvSpPr>
        <p:spPr>
          <a:xfrm>
            <a:off x="4857750" y="3195991"/>
            <a:ext cx="127172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Создание target network</a:t>
            </a:r>
            <a:endParaRPr lang="en-US" sz="630" dirty="0"/>
          </a:p>
        </p:txBody>
      </p:sp>
      <p:sp>
        <p:nvSpPr>
          <p:cNvPr id="57" name="Text 46"/>
          <p:cNvSpPr/>
          <p:nvPr/>
        </p:nvSpPr>
        <p:spPr>
          <a:xfrm>
            <a:off x="4857750" y="3299994"/>
            <a:ext cx="2039875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 = DQN(state_size, action_size)</a:t>
            </a:r>
            <a:endParaRPr lang="en-US" sz="630" dirty="0"/>
          </a:p>
        </p:txBody>
      </p:sp>
      <p:sp>
        <p:nvSpPr>
          <p:cNvPr id="58" name="Text 47"/>
          <p:cNvSpPr/>
          <p:nvPr/>
        </p:nvSpPr>
        <p:spPr>
          <a:xfrm>
            <a:off x="4857750" y="3403997"/>
            <a:ext cx="2519986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target_net.load_state_dict(policy_net.state_dict())</a:t>
            </a:r>
            <a:endParaRPr lang="en-US" sz="630" dirty="0"/>
          </a:p>
        </p:txBody>
      </p:sp>
      <p:sp>
        <p:nvSpPr>
          <p:cNvPr id="59" name="Text 48"/>
          <p:cNvSpPr/>
          <p:nvPr/>
        </p:nvSpPr>
        <p:spPr>
          <a:xfrm>
            <a:off x="4857750" y="3612003"/>
            <a:ext cx="131972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Периодическое обновление</a:t>
            </a:r>
            <a:endParaRPr lang="en-US" sz="630" dirty="0"/>
          </a:p>
        </p:txBody>
      </p:sp>
      <p:sp>
        <p:nvSpPr>
          <p:cNvPr id="60" name="Text 49"/>
          <p:cNvSpPr/>
          <p:nvPr/>
        </p:nvSpPr>
        <p:spPr>
          <a:xfrm>
            <a:off x="4857750" y="3716006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630" dirty="0"/>
          </a:p>
        </p:txBody>
      </p:sp>
      <p:sp>
        <p:nvSpPr>
          <p:cNvPr id="61" name="Text 50"/>
          <p:cNvSpPr/>
          <p:nvPr/>
        </p:nvSpPr>
        <p:spPr>
          <a:xfrm>
            <a:off x="4953772" y="3716006"/>
            <a:ext cx="127172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step % TARGET_UPDATE ==</a:t>
            </a:r>
            <a:endParaRPr lang="en-US" sz="630" dirty="0"/>
          </a:p>
        </p:txBody>
      </p:sp>
      <p:sp>
        <p:nvSpPr>
          <p:cNvPr id="62" name="Text 51"/>
          <p:cNvSpPr/>
          <p:nvPr/>
        </p:nvSpPr>
        <p:spPr>
          <a:xfrm>
            <a:off x="6154062" y="3716006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630" dirty="0"/>
          </a:p>
        </p:txBody>
      </p:sp>
      <p:sp>
        <p:nvSpPr>
          <p:cNvPr id="63" name="Text 52"/>
          <p:cNvSpPr/>
          <p:nvPr/>
        </p:nvSpPr>
        <p:spPr>
          <a:xfrm>
            <a:off x="6202087" y="3716006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64" name="Text 53"/>
          <p:cNvSpPr/>
          <p:nvPr/>
        </p:nvSpPr>
        <p:spPr>
          <a:xfrm>
            <a:off x="4857750" y="3820009"/>
            <a:ext cx="271203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target_net.load_state_dict(policy_net.state_dict())</a:t>
            </a:r>
            <a:endParaRPr lang="en-US" sz="630" dirty="0"/>
          </a:p>
        </p:txBody>
      </p:sp>
      <p:sp>
        <p:nvSpPr>
          <p:cNvPr id="65" name="Text 54"/>
          <p:cNvSpPr/>
          <p:nvPr/>
        </p:nvSpPr>
        <p:spPr>
          <a:xfrm>
            <a:off x="4857750" y="4028015"/>
            <a:ext cx="1655787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Мягкое обновление (Soft Update)</a:t>
            </a:r>
            <a:endParaRPr lang="en-US" sz="630" dirty="0"/>
          </a:p>
        </p:txBody>
      </p:sp>
      <p:sp>
        <p:nvSpPr>
          <p:cNvPr id="66" name="Text 55"/>
          <p:cNvSpPr/>
          <p:nvPr/>
        </p:nvSpPr>
        <p:spPr>
          <a:xfrm>
            <a:off x="4857750" y="4132018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30" dirty="0"/>
          </a:p>
        </p:txBody>
      </p:sp>
      <p:sp>
        <p:nvSpPr>
          <p:cNvPr id="67" name="Text 56"/>
          <p:cNvSpPr/>
          <p:nvPr/>
        </p:nvSpPr>
        <p:spPr>
          <a:xfrm>
            <a:off x="5001797" y="4132018"/>
            <a:ext cx="1367721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target_param, local_param</a:t>
            </a:r>
            <a:endParaRPr lang="en-US" sz="630" dirty="0"/>
          </a:p>
        </p:txBody>
      </p:sp>
      <p:sp>
        <p:nvSpPr>
          <p:cNvPr id="68" name="Text 57"/>
          <p:cNvSpPr/>
          <p:nvPr/>
        </p:nvSpPr>
        <p:spPr>
          <a:xfrm>
            <a:off x="6298081" y="4132018"/>
            <a:ext cx="16746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30" dirty="0"/>
          </a:p>
        </p:txBody>
      </p:sp>
      <p:sp>
        <p:nvSpPr>
          <p:cNvPr id="69" name="Text 58"/>
          <p:cNvSpPr/>
          <p:nvPr/>
        </p:nvSpPr>
        <p:spPr>
          <a:xfrm>
            <a:off x="6394103" y="4132018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zip(</a:t>
            </a:r>
            <a:endParaRPr lang="en-US" sz="630" dirty="0"/>
          </a:p>
        </p:txBody>
      </p:sp>
      <p:sp>
        <p:nvSpPr>
          <p:cNvPr id="70" name="Text 59"/>
          <p:cNvSpPr/>
          <p:nvPr/>
        </p:nvSpPr>
        <p:spPr>
          <a:xfrm>
            <a:off x="4857750" y="4236021"/>
            <a:ext cx="285604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target_net.parameters(), policy_net.parameters()):</a:t>
            </a:r>
            <a:endParaRPr lang="en-US" sz="630" dirty="0"/>
          </a:p>
        </p:txBody>
      </p:sp>
      <p:sp>
        <p:nvSpPr>
          <p:cNvPr id="71" name="Text 60"/>
          <p:cNvSpPr/>
          <p:nvPr/>
        </p:nvSpPr>
        <p:spPr>
          <a:xfrm>
            <a:off x="4857750" y="4340023"/>
            <a:ext cx="1415746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target_param.data.copy_(</a:t>
            </a:r>
            <a:endParaRPr lang="en-US" sz="630" dirty="0"/>
          </a:p>
        </p:txBody>
      </p:sp>
      <p:sp>
        <p:nvSpPr>
          <p:cNvPr id="72" name="Text 61"/>
          <p:cNvSpPr/>
          <p:nvPr/>
        </p:nvSpPr>
        <p:spPr>
          <a:xfrm>
            <a:off x="4857750" y="4444026"/>
            <a:ext cx="1703812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TAU * local_param.data + (</a:t>
            </a:r>
            <a:endParaRPr lang="en-US" sz="630" dirty="0"/>
          </a:p>
        </p:txBody>
      </p:sp>
      <p:sp>
        <p:nvSpPr>
          <p:cNvPr id="73" name="Text 62"/>
          <p:cNvSpPr/>
          <p:nvPr/>
        </p:nvSpPr>
        <p:spPr>
          <a:xfrm>
            <a:off x="6490125" y="4444026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1.0</a:t>
            </a:r>
            <a:endParaRPr lang="en-US" sz="630" dirty="0"/>
          </a:p>
        </p:txBody>
      </p:sp>
      <p:sp>
        <p:nvSpPr>
          <p:cNvPr id="74" name="Text 63"/>
          <p:cNvSpPr/>
          <p:nvPr/>
        </p:nvSpPr>
        <p:spPr>
          <a:xfrm>
            <a:off x="6634172" y="4444026"/>
            <a:ext cx="1415746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- TAU) * target_param.data)</a:t>
            </a:r>
            <a:endParaRPr lang="en-US" sz="630" dirty="0"/>
          </a:p>
        </p:txBody>
      </p:sp>
      <p:sp>
        <p:nvSpPr>
          <p:cNvPr id="75" name="Shape 64"/>
          <p:cNvSpPr/>
          <p:nvPr/>
        </p:nvSpPr>
        <p:spPr>
          <a:xfrm>
            <a:off x="285750" y="4898073"/>
            <a:ext cx="4214813" cy="370252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6" name="Shape 65"/>
          <p:cNvSpPr/>
          <p:nvPr/>
        </p:nvSpPr>
        <p:spPr>
          <a:xfrm>
            <a:off x="285750" y="4898073"/>
            <a:ext cx="35719" cy="370252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7" name="Shape 66"/>
          <p:cNvSpPr/>
          <p:nvPr/>
        </p:nvSpPr>
        <p:spPr>
          <a:xfrm>
            <a:off x="428625" y="5040948"/>
            <a:ext cx="357188" cy="357188"/>
          </a:xfrm>
          <a:prstGeom prst="rect">
            <a:avLst/>
          </a:prstGeom>
          <a:solidFill>
            <a:srgbClr val="D97706"/>
          </a:solidFill>
          <a:ln/>
        </p:spPr>
      </p:sp>
      <p:pic>
        <p:nvPicPr>
          <p:cNvPr id="7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778" y="5133817"/>
            <a:ext cx="192881" cy="171450"/>
          </a:xfrm>
          <a:prstGeom prst="rect">
            <a:avLst/>
          </a:prstGeom>
        </p:spPr>
      </p:pic>
      <p:sp>
        <p:nvSpPr>
          <p:cNvPr id="79" name="Text 67"/>
          <p:cNvSpPr/>
          <p:nvPr/>
        </p:nvSpPr>
        <p:spPr>
          <a:xfrm>
            <a:off x="871538" y="5108088"/>
            <a:ext cx="2236384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Prioritized Experience Replay</a:t>
            </a:r>
            <a:endParaRPr lang="en-US" sz="1170" dirty="0"/>
          </a:p>
        </p:txBody>
      </p:sp>
      <p:sp>
        <p:nvSpPr>
          <p:cNvPr id="80" name="Text 68"/>
          <p:cNvSpPr/>
          <p:nvPr/>
        </p:nvSpPr>
        <p:spPr>
          <a:xfrm>
            <a:off x="428625" y="5505292"/>
            <a:ext cx="4000500" cy="4885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Выборка переходов из replay buffer с вероятностью, пропорциональной их TD-ошибке. Позволяет агенту чаще обучаться на "важных" переходах.</a:t>
            </a:r>
            <a:endParaRPr lang="en-US" sz="855" dirty="0"/>
          </a:p>
        </p:txBody>
      </p:sp>
      <p:sp>
        <p:nvSpPr>
          <p:cNvPr id="81" name="Shape 69"/>
          <p:cNvSpPr/>
          <p:nvPr/>
        </p:nvSpPr>
        <p:spPr>
          <a:xfrm>
            <a:off x="428625" y="6101014"/>
            <a:ext cx="3929063" cy="88007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82" name="Text 70"/>
          <p:cNvSpPr/>
          <p:nvPr/>
        </p:nvSpPr>
        <p:spPr>
          <a:xfrm>
            <a:off x="514350" y="6186739"/>
            <a:ext cx="382905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Преимущества:</a:t>
            </a:r>
            <a:endParaRPr lang="en-US" sz="810" dirty="0"/>
          </a:p>
        </p:txBody>
      </p:sp>
      <p:pic>
        <p:nvPicPr>
          <p:cNvPr id="8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6426752"/>
            <a:ext cx="80367" cy="80004"/>
          </a:xfrm>
          <a:prstGeom prst="rect">
            <a:avLst/>
          </a:prstGeom>
        </p:spPr>
      </p:pic>
      <p:sp>
        <p:nvSpPr>
          <p:cNvPr id="84" name="Text 71"/>
          <p:cNvSpPr/>
          <p:nvPr/>
        </p:nvSpPr>
        <p:spPr>
          <a:xfrm>
            <a:off x="651867" y="6398177"/>
            <a:ext cx="1004925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Ускорение обучения</a:t>
            </a:r>
            <a:endParaRPr lang="en-US" sz="720" dirty="0"/>
          </a:p>
        </p:txBody>
      </p:sp>
      <p:pic>
        <p:nvPicPr>
          <p:cNvPr id="8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6592481"/>
            <a:ext cx="80367" cy="80004"/>
          </a:xfrm>
          <a:prstGeom prst="rect">
            <a:avLst/>
          </a:prstGeom>
        </p:spPr>
      </p:pic>
      <p:sp>
        <p:nvSpPr>
          <p:cNvPr id="86" name="Text 72"/>
          <p:cNvSpPr/>
          <p:nvPr/>
        </p:nvSpPr>
        <p:spPr>
          <a:xfrm>
            <a:off x="651867" y="6563906"/>
            <a:ext cx="1341155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Фокус на важных переходах</a:t>
            </a:r>
            <a:endParaRPr lang="en-US" sz="720" dirty="0"/>
          </a:p>
        </p:txBody>
      </p:sp>
      <p:pic>
        <p:nvPicPr>
          <p:cNvPr id="8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350" y="6758211"/>
            <a:ext cx="80367" cy="80004"/>
          </a:xfrm>
          <a:prstGeom prst="rect">
            <a:avLst/>
          </a:prstGeom>
        </p:spPr>
      </p:pic>
      <p:sp>
        <p:nvSpPr>
          <p:cNvPr id="88" name="Text 73"/>
          <p:cNvSpPr/>
          <p:nvPr/>
        </p:nvSpPr>
        <p:spPr>
          <a:xfrm>
            <a:off x="651867" y="6729636"/>
            <a:ext cx="1555886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Лучшая эффективность выборки</a:t>
            </a:r>
            <a:endParaRPr lang="en-US" sz="720" dirty="0"/>
          </a:p>
        </p:txBody>
      </p:sp>
      <p:sp>
        <p:nvSpPr>
          <p:cNvPr id="89" name="Shape 74"/>
          <p:cNvSpPr/>
          <p:nvPr/>
        </p:nvSpPr>
        <p:spPr>
          <a:xfrm>
            <a:off x="428625" y="7066815"/>
            <a:ext cx="3929063" cy="1390910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90" name="Text 75"/>
          <p:cNvSpPr/>
          <p:nvPr/>
        </p:nvSpPr>
        <p:spPr>
          <a:xfrm>
            <a:off x="500063" y="7145396"/>
            <a:ext cx="122370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Вычисление приоритетов</a:t>
            </a:r>
            <a:endParaRPr lang="en-US" sz="630" dirty="0"/>
          </a:p>
        </p:txBody>
      </p:sp>
      <p:sp>
        <p:nvSpPr>
          <p:cNvPr id="91" name="Text 76"/>
          <p:cNvSpPr/>
          <p:nvPr/>
        </p:nvSpPr>
        <p:spPr>
          <a:xfrm>
            <a:off x="500063" y="7249399"/>
            <a:ext cx="242396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td_errors = torch.abs(q_values - target_q_values)</a:t>
            </a:r>
            <a:endParaRPr lang="en-US" sz="630" dirty="0"/>
          </a:p>
        </p:txBody>
      </p:sp>
      <p:sp>
        <p:nvSpPr>
          <p:cNvPr id="92" name="Text 77"/>
          <p:cNvSpPr/>
          <p:nvPr/>
        </p:nvSpPr>
        <p:spPr>
          <a:xfrm>
            <a:off x="500063" y="7353402"/>
            <a:ext cx="131972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priorities = (td_errors +</a:t>
            </a:r>
            <a:endParaRPr lang="en-US" sz="630" dirty="0"/>
          </a:p>
        </p:txBody>
      </p:sp>
      <p:sp>
        <p:nvSpPr>
          <p:cNvPr id="93" name="Text 78"/>
          <p:cNvSpPr/>
          <p:nvPr/>
        </p:nvSpPr>
        <p:spPr>
          <a:xfrm>
            <a:off x="1748349" y="7353402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1e-6</a:t>
            </a:r>
            <a:endParaRPr lang="en-US" sz="630" dirty="0"/>
          </a:p>
        </p:txBody>
      </p:sp>
      <p:sp>
        <p:nvSpPr>
          <p:cNvPr id="94" name="Text 79"/>
          <p:cNvSpPr/>
          <p:nvPr/>
        </p:nvSpPr>
        <p:spPr>
          <a:xfrm>
            <a:off x="1940393" y="7353402"/>
            <a:ext cx="551548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 ** alpha</a:t>
            </a:r>
            <a:endParaRPr lang="en-US" sz="630" dirty="0"/>
          </a:p>
        </p:txBody>
      </p:sp>
      <p:sp>
        <p:nvSpPr>
          <p:cNvPr id="95" name="Text 80"/>
          <p:cNvSpPr/>
          <p:nvPr/>
        </p:nvSpPr>
        <p:spPr>
          <a:xfrm>
            <a:off x="500063" y="7561408"/>
            <a:ext cx="122370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Выборка с приоритетами</a:t>
            </a:r>
            <a:endParaRPr lang="en-US" sz="630" dirty="0"/>
          </a:p>
        </p:txBody>
      </p:sp>
      <p:sp>
        <p:nvSpPr>
          <p:cNvPr id="96" name="Text 81"/>
          <p:cNvSpPr/>
          <p:nvPr/>
        </p:nvSpPr>
        <p:spPr>
          <a:xfrm>
            <a:off x="500063" y="7665411"/>
            <a:ext cx="223192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probabilities = priorities / priorities.sum()</a:t>
            </a:r>
            <a:endParaRPr lang="en-US" sz="630" dirty="0"/>
          </a:p>
        </p:txBody>
      </p:sp>
      <p:sp>
        <p:nvSpPr>
          <p:cNvPr id="97" name="Text 82"/>
          <p:cNvSpPr/>
          <p:nvPr/>
        </p:nvSpPr>
        <p:spPr>
          <a:xfrm>
            <a:off x="500063" y="7769414"/>
            <a:ext cx="1367721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indices = np.random.choice(</a:t>
            </a:r>
            <a:endParaRPr lang="en-US" sz="630" dirty="0"/>
          </a:p>
        </p:txBody>
      </p:sp>
      <p:sp>
        <p:nvSpPr>
          <p:cNvPr id="98" name="Text 83"/>
          <p:cNvSpPr/>
          <p:nvPr/>
        </p:nvSpPr>
        <p:spPr>
          <a:xfrm>
            <a:off x="500063" y="7873417"/>
            <a:ext cx="2231920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len(buffer), batch_size, p=probabilities)</a:t>
            </a:r>
            <a:endParaRPr lang="en-US" sz="630" dirty="0"/>
          </a:p>
        </p:txBody>
      </p:sp>
      <p:sp>
        <p:nvSpPr>
          <p:cNvPr id="99" name="Text 84"/>
          <p:cNvSpPr/>
          <p:nvPr/>
        </p:nvSpPr>
        <p:spPr>
          <a:xfrm>
            <a:off x="500063" y="8081423"/>
            <a:ext cx="1463743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Importance sampling weights</a:t>
            </a:r>
            <a:endParaRPr lang="en-US" sz="630" dirty="0"/>
          </a:p>
        </p:txBody>
      </p:sp>
      <p:sp>
        <p:nvSpPr>
          <p:cNvPr id="100" name="Text 85"/>
          <p:cNvSpPr/>
          <p:nvPr/>
        </p:nvSpPr>
        <p:spPr>
          <a:xfrm>
            <a:off x="500063" y="8185426"/>
            <a:ext cx="290407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weights = (len(buffer) * probabilities[indices]) ** (-beta)</a:t>
            </a:r>
            <a:endParaRPr lang="en-US" sz="630" dirty="0"/>
          </a:p>
        </p:txBody>
      </p:sp>
      <p:sp>
        <p:nvSpPr>
          <p:cNvPr id="101" name="Text 86"/>
          <p:cNvSpPr/>
          <p:nvPr/>
        </p:nvSpPr>
        <p:spPr>
          <a:xfrm>
            <a:off x="500063" y="8289429"/>
            <a:ext cx="1655787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weights = weights / weights.max()</a:t>
            </a:r>
            <a:endParaRPr lang="en-US" sz="630" dirty="0"/>
          </a:p>
        </p:txBody>
      </p:sp>
      <p:sp>
        <p:nvSpPr>
          <p:cNvPr id="102" name="Shape 87"/>
          <p:cNvSpPr/>
          <p:nvPr/>
        </p:nvSpPr>
        <p:spPr>
          <a:xfrm>
            <a:off x="4643438" y="4898073"/>
            <a:ext cx="4214813" cy="370252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3" name="Shape 88"/>
          <p:cNvSpPr/>
          <p:nvPr/>
        </p:nvSpPr>
        <p:spPr>
          <a:xfrm>
            <a:off x="4643438" y="4898073"/>
            <a:ext cx="35719" cy="370252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4" name="Shape 89"/>
          <p:cNvSpPr/>
          <p:nvPr/>
        </p:nvSpPr>
        <p:spPr>
          <a:xfrm>
            <a:off x="4786313" y="5040948"/>
            <a:ext cx="357188" cy="357188"/>
          </a:xfrm>
          <a:prstGeom prst="rect">
            <a:avLst/>
          </a:prstGeom>
          <a:solidFill>
            <a:srgbClr val="7C3AED"/>
          </a:solidFill>
          <a:ln/>
        </p:spPr>
      </p:sp>
      <p:pic>
        <p:nvPicPr>
          <p:cNvPr id="10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750" y="5133817"/>
            <a:ext cx="214313" cy="171450"/>
          </a:xfrm>
          <a:prstGeom prst="rect">
            <a:avLst/>
          </a:prstGeom>
        </p:spPr>
      </p:pic>
      <p:sp>
        <p:nvSpPr>
          <p:cNvPr id="106" name="Text 90"/>
          <p:cNvSpPr/>
          <p:nvPr/>
        </p:nvSpPr>
        <p:spPr>
          <a:xfrm>
            <a:off x="5229225" y="5108088"/>
            <a:ext cx="2302492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Нормализация наблюдений</a:t>
            </a:r>
            <a:endParaRPr lang="en-US" sz="1170" dirty="0"/>
          </a:p>
        </p:txBody>
      </p:sp>
      <p:sp>
        <p:nvSpPr>
          <p:cNvPr id="107" name="Text 91"/>
          <p:cNvSpPr/>
          <p:nvPr/>
        </p:nvSpPr>
        <p:spPr>
          <a:xfrm>
            <a:off x="4786313" y="5505292"/>
            <a:ext cx="4000500" cy="3257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5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Нормализация входных данных для улучшения стабильности и скорости обучения нейронных сетей в RL.</a:t>
            </a:r>
            <a:endParaRPr lang="en-US" sz="855" dirty="0"/>
          </a:p>
        </p:txBody>
      </p:sp>
      <p:sp>
        <p:nvSpPr>
          <p:cNvPr id="108" name="Shape 92"/>
          <p:cNvSpPr/>
          <p:nvPr/>
        </p:nvSpPr>
        <p:spPr>
          <a:xfrm>
            <a:off x="4786313" y="5938158"/>
            <a:ext cx="3929063" cy="88007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09" name="Text 93"/>
          <p:cNvSpPr/>
          <p:nvPr/>
        </p:nvSpPr>
        <p:spPr>
          <a:xfrm>
            <a:off x="4872038" y="6023883"/>
            <a:ext cx="3829050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Преимущества:</a:t>
            </a:r>
            <a:endParaRPr lang="en-US" sz="810" dirty="0"/>
          </a:p>
        </p:txBody>
      </p:sp>
      <p:pic>
        <p:nvPicPr>
          <p:cNvPr id="11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2038" y="6263897"/>
            <a:ext cx="80367" cy="80004"/>
          </a:xfrm>
          <a:prstGeom prst="rect">
            <a:avLst/>
          </a:prstGeom>
        </p:spPr>
      </p:pic>
      <p:sp>
        <p:nvSpPr>
          <p:cNvPr id="111" name="Text 94"/>
          <p:cNvSpPr/>
          <p:nvPr/>
        </p:nvSpPr>
        <p:spPr>
          <a:xfrm>
            <a:off x="5009555" y="6235322"/>
            <a:ext cx="1099803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Ускорение сходимости</a:t>
            </a:r>
            <a:endParaRPr lang="en-US" sz="720" dirty="0"/>
          </a:p>
        </p:txBody>
      </p:sp>
      <p:pic>
        <p:nvPicPr>
          <p:cNvPr id="11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2038" y="6429626"/>
            <a:ext cx="80367" cy="80004"/>
          </a:xfrm>
          <a:prstGeom prst="rect">
            <a:avLst/>
          </a:prstGeom>
        </p:spPr>
      </p:pic>
      <p:sp>
        <p:nvSpPr>
          <p:cNvPr id="113" name="Text 95"/>
          <p:cNvSpPr/>
          <p:nvPr/>
        </p:nvSpPr>
        <p:spPr>
          <a:xfrm>
            <a:off x="5009555" y="6401051"/>
            <a:ext cx="125604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Стабилизация градиентов</a:t>
            </a:r>
            <a:endParaRPr lang="en-US" sz="720" dirty="0"/>
          </a:p>
        </p:txBody>
      </p:sp>
      <p:pic>
        <p:nvPicPr>
          <p:cNvPr id="11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2038" y="6595356"/>
            <a:ext cx="80367" cy="80004"/>
          </a:xfrm>
          <a:prstGeom prst="rect">
            <a:avLst/>
          </a:prstGeom>
        </p:spPr>
      </p:pic>
      <p:sp>
        <p:nvSpPr>
          <p:cNvPr id="115" name="Text 96"/>
          <p:cNvSpPr/>
          <p:nvPr/>
        </p:nvSpPr>
        <p:spPr>
          <a:xfrm>
            <a:off x="5009555" y="6566781"/>
            <a:ext cx="1652160" cy="1371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2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Лучшая обобщающая способность</a:t>
            </a:r>
            <a:endParaRPr lang="en-US" sz="720" dirty="0"/>
          </a:p>
        </p:txBody>
      </p:sp>
      <p:sp>
        <p:nvSpPr>
          <p:cNvPr id="116" name="Shape 97"/>
          <p:cNvSpPr/>
          <p:nvPr/>
        </p:nvSpPr>
        <p:spPr>
          <a:xfrm>
            <a:off x="4786313" y="6903960"/>
            <a:ext cx="3929063" cy="1494913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117" name="Text 98"/>
          <p:cNvSpPr/>
          <p:nvPr/>
        </p:nvSpPr>
        <p:spPr>
          <a:xfrm>
            <a:off x="4857750" y="6982541"/>
            <a:ext cx="127172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Нормализация наблюдений</a:t>
            </a:r>
            <a:endParaRPr lang="en-US" sz="630" dirty="0"/>
          </a:p>
        </p:txBody>
      </p:sp>
      <p:sp>
        <p:nvSpPr>
          <p:cNvPr id="118" name="Text 99"/>
          <p:cNvSpPr/>
          <p:nvPr/>
        </p:nvSpPr>
        <p:spPr>
          <a:xfrm>
            <a:off x="4857750" y="7086544"/>
            <a:ext cx="311507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</a:t>
            </a:r>
            <a:endParaRPr lang="en-US" sz="630" dirty="0"/>
          </a:p>
        </p:txBody>
      </p:sp>
      <p:sp>
        <p:nvSpPr>
          <p:cNvPr id="119" name="Text 100"/>
          <p:cNvSpPr/>
          <p:nvPr/>
        </p:nvSpPr>
        <p:spPr>
          <a:xfrm>
            <a:off x="5145844" y="7086544"/>
            <a:ext cx="1079683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ObservationNormalizer</a:t>
            </a:r>
            <a:endParaRPr lang="en-US" sz="630" dirty="0"/>
          </a:p>
        </p:txBody>
      </p:sp>
      <p:sp>
        <p:nvSpPr>
          <p:cNvPr id="120" name="Text 101"/>
          <p:cNvSpPr/>
          <p:nvPr/>
        </p:nvSpPr>
        <p:spPr>
          <a:xfrm>
            <a:off x="6154089" y="7086544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630" dirty="0"/>
          </a:p>
        </p:txBody>
      </p:sp>
      <p:sp>
        <p:nvSpPr>
          <p:cNvPr id="121" name="Text 102"/>
          <p:cNvSpPr/>
          <p:nvPr/>
        </p:nvSpPr>
        <p:spPr>
          <a:xfrm>
            <a:off x="5049794" y="7190547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122" name="Text 103"/>
          <p:cNvSpPr/>
          <p:nvPr/>
        </p:nvSpPr>
        <p:spPr>
          <a:xfrm>
            <a:off x="5241866" y="7190547"/>
            <a:ext cx="455526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__init__</a:t>
            </a:r>
            <a:endParaRPr lang="en-US" sz="630" dirty="0"/>
          </a:p>
        </p:txBody>
      </p:sp>
      <p:sp>
        <p:nvSpPr>
          <p:cNvPr id="123" name="Text 104"/>
          <p:cNvSpPr/>
          <p:nvPr/>
        </p:nvSpPr>
        <p:spPr>
          <a:xfrm>
            <a:off x="5625954" y="7190547"/>
            <a:ext cx="83961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obs_dim):</a:t>
            </a:r>
            <a:endParaRPr lang="en-US" sz="630" dirty="0"/>
          </a:p>
        </p:txBody>
      </p:sp>
      <p:sp>
        <p:nvSpPr>
          <p:cNvPr id="124" name="Text 105"/>
          <p:cNvSpPr/>
          <p:nvPr/>
        </p:nvSpPr>
        <p:spPr>
          <a:xfrm>
            <a:off x="4857750" y="7294550"/>
            <a:ext cx="1847831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self.mean = np.zeros(obs_dim)</a:t>
            </a:r>
            <a:endParaRPr lang="en-US" sz="630" dirty="0"/>
          </a:p>
        </p:txBody>
      </p:sp>
      <p:sp>
        <p:nvSpPr>
          <p:cNvPr id="125" name="Text 106"/>
          <p:cNvSpPr/>
          <p:nvPr/>
        </p:nvSpPr>
        <p:spPr>
          <a:xfrm>
            <a:off x="4857750" y="7398553"/>
            <a:ext cx="1751809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self.var = np.ones(obs_dim)</a:t>
            </a:r>
            <a:endParaRPr lang="en-US" sz="630" dirty="0"/>
          </a:p>
        </p:txBody>
      </p:sp>
      <p:sp>
        <p:nvSpPr>
          <p:cNvPr id="126" name="Text 107"/>
          <p:cNvSpPr/>
          <p:nvPr/>
        </p:nvSpPr>
        <p:spPr>
          <a:xfrm>
            <a:off x="4857750" y="7502556"/>
            <a:ext cx="1079683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self.count =</a:t>
            </a:r>
            <a:endParaRPr lang="en-US" sz="630" dirty="0"/>
          </a:p>
        </p:txBody>
      </p:sp>
      <p:sp>
        <p:nvSpPr>
          <p:cNvPr id="127" name="Text 108"/>
          <p:cNvSpPr/>
          <p:nvPr/>
        </p:nvSpPr>
        <p:spPr>
          <a:xfrm>
            <a:off x="5865995" y="7502556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</a:t>
            </a:r>
            <a:endParaRPr lang="en-US" sz="630" dirty="0"/>
          </a:p>
        </p:txBody>
      </p:sp>
      <p:sp>
        <p:nvSpPr>
          <p:cNvPr id="128" name="Text 109"/>
          <p:cNvSpPr/>
          <p:nvPr/>
        </p:nvSpPr>
        <p:spPr>
          <a:xfrm>
            <a:off x="5049794" y="7710562"/>
            <a:ext cx="215485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30" dirty="0"/>
          </a:p>
        </p:txBody>
      </p:sp>
      <p:sp>
        <p:nvSpPr>
          <p:cNvPr id="129" name="Text 110"/>
          <p:cNvSpPr/>
          <p:nvPr/>
        </p:nvSpPr>
        <p:spPr>
          <a:xfrm>
            <a:off x="5241866" y="7710562"/>
            <a:ext cx="503551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normalize</a:t>
            </a:r>
            <a:endParaRPr lang="en-US" sz="630" dirty="0"/>
          </a:p>
        </p:txBody>
      </p:sp>
      <p:sp>
        <p:nvSpPr>
          <p:cNvPr id="130" name="Text 111"/>
          <p:cNvSpPr/>
          <p:nvPr/>
        </p:nvSpPr>
        <p:spPr>
          <a:xfrm>
            <a:off x="5673979" y="7710562"/>
            <a:ext cx="647570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(self, obs):</a:t>
            </a:r>
            <a:endParaRPr lang="en-US" sz="630" dirty="0"/>
          </a:p>
        </p:txBody>
      </p:sp>
      <p:sp>
        <p:nvSpPr>
          <p:cNvPr id="131" name="Text 112"/>
          <p:cNvSpPr/>
          <p:nvPr/>
        </p:nvSpPr>
        <p:spPr>
          <a:xfrm>
            <a:off x="5241838" y="7814565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30" dirty="0"/>
          </a:p>
        </p:txBody>
      </p:sp>
      <p:sp>
        <p:nvSpPr>
          <p:cNvPr id="132" name="Text 113"/>
          <p:cNvSpPr/>
          <p:nvPr/>
        </p:nvSpPr>
        <p:spPr>
          <a:xfrm>
            <a:off x="5529904" y="7814565"/>
            <a:ext cx="1991878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(obs - self.mean) / np.sqrt(self.var +</a:t>
            </a:r>
            <a:endParaRPr lang="en-US" sz="630" dirty="0"/>
          </a:p>
        </p:txBody>
      </p:sp>
      <p:sp>
        <p:nvSpPr>
          <p:cNvPr id="133" name="Text 114"/>
          <p:cNvSpPr/>
          <p:nvPr/>
        </p:nvSpPr>
        <p:spPr>
          <a:xfrm>
            <a:off x="7450345" y="7814565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1e-8</a:t>
            </a:r>
            <a:endParaRPr lang="en-US" sz="630" dirty="0"/>
          </a:p>
        </p:txBody>
      </p:sp>
      <p:sp>
        <p:nvSpPr>
          <p:cNvPr id="134" name="Text 115"/>
          <p:cNvSpPr/>
          <p:nvPr/>
        </p:nvSpPr>
        <p:spPr>
          <a:xfrm>
            <a:off x="7642389" y="7814565"/>
            <a:ext cx="11946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30" dirty="0"/>
          </a:p>
        </p:txBody>
      </p:sp>
      <p:sp>
        <p:nvSpPr>
          <p:cNvPr id="135" name="Text 116"/>
          <p:cNvSpPr/>
          <p:nvPr/>
        </p:nvSpPr>
        <p:spPr>
          <a:xfrm>
            <a:off x="4857750" y="8022571"/>
            <a:ext cx="599573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В TorchRL</a:t>
            </a:r>
            <a:endParaRPr lang="en-US" sz="630" dirty="0"/>
          </a:p>
        </p:txBody>
      </p:sp>
      <p:sp>
        <p:nvSpPr>
          <p:cNvPr id="136" name="Text 117"/>
          <p:cNvSpPr/>
          <p:nvPr/>
        </p:nvSpPr>
        <p:spPr>
          <a:xfrm>
            <a:off x="4857750" y="8126574"/>
            <a:ext cx="26348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30" dirty="0"/>
          </a:p>
        </p:txBody>
      </p:sp>
      <p:sp>
        <p:nvSpPr>
          <p:cNvPr id="137" name="Text 118"/>
          <p:cNvSpPr/>
          <p:nvPr/>
        </p:nvSpPr>
        <p:spPr>
          <a:xfrm>
            <a:off x="5049794" y="8126574"/>
            <a:ext cx="743592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torchrl.envs</a:t>
            </a:r>
            <a:endParaRPr lang="en-US" sz="630" dirty="0"/>
          </a:p>
        </p:txBody>
      </p:sp>
      <p:sp>
        <p:nvSpPr>
          <p:cNvPr id="138" name="Text 119"/>
          <p:cNvSpPr/>
          <p:nvPr/>
        </p:nvSpPr>
        <p:spPr>
          <a:xfrm>
            <a:off x="5721948" y="8126574"/>
            <a:ext cx="35950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30" dirty="0"/>
          </a:p>
        </p:txBody>
      </p:sp>
      <p:sp>
        <p:nvSpPr>
          <p:cNvPr id="139" name="Text 120"/>
          <p:cNvSpPr/>
          <p:nvPr/>
        </p:nvSpPr>
        <p:spPr>
          <a:xfrm>
            <a:off x="6010015" y="8126574"/>
            <a:ext cx="839614" cy="8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ObservationNorm</a:t>
            </a:r>
            <a:endParaRPr lang="en-US" sz="630" dirty="0"/>
          </a:p>
        </p:txBody>
      </p:sp>
      <p:sp>
        <p:nvSpPr>
          <p:cNvPr id="140" name="Text 121"/>
          <p:cNvSpPr/>
          <p:nvPr/>
        </p:nvSpPr>
        <p:spPr>
          <a:xfrm>
            <a:off x="4857750" y="8230577"/>
            <a:ext cx="1319724" cy="8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30" dirty="0">
                <a:solidFill>
                  <a:srgbClr val="F9FAF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env = ObservationNorm(env)</a:t>
            </a:r>
            <a:endParaRPr lang="en-US" sz="630" dirty="0"/>
          </a:p>
        </p:txBody>
      </p:sp>
      <p:sp>
        <p:nvSpPr>
          <p:cNvPr id="141" name="Shape 122"/>
          <p:cNvSpPr/>
          <p:nvPr/>
        </p:nvSpPr>
        <p:spPr>
          <a:xfrm>
            <a:off x="285750" y="8922069"/>
            <a:ext cx="8572500" cy="347755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2" name="Text 123"/>
          <p:cNvSpPr/>
          <p:nvPr/>
        </p:nvSpPr>
        <p:spPr>
          <a:xfrm>
            <a:off x="428625" y="9064944"/>
            <a:ext cx="8358188" cy="2400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6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Сравнение техник оптимизации</a:t>
            </a:r>
            <a:endParaRPr lang="en-US" sz="1260" dirty="0"/>
          </a:p>
        </p:txBody>
      </p:sp>
      <p:sp>
        <p:nvSpPr>
          <p:cNvPr id="143" name="Shape 124"/>
          <p:cNvSpPr/>
          <p:nvPr/>
        </p:nvSpPr>
        <p:spPr>
          <a:xfrm>
            <a:off x="428625" y="9447833"/>
            <a:ext cx="1015417" cy="29576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44" name="Shape 125"/>
          <p:cNvSpPr/>
          <p:nvPr/>
        </p:nvSpPr>
        <p:spPr>
          <a:xfrm>
            <a:off x="428625" y="9729313"/>
            <a:ext cx="1015417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45" name="Text 126"/>
          <p:cNvSpPr/>
          <p:nvPr/>
        </p:nvSpPr>
        <p:spPr>
          <a:xfrm>
            <a:off x="428625" y="9447833"/>
            <a:ext cx="1086855" cy="295768"/>
          </a:xfrm>
          <a:prstGeom prst="rect">
            <a:avLst/>
          </a:prstGeom>
          <a:noFill/>
          <a:ln/>
        </p:spPr>
        <p:txBody>
          <a:bodyPr wrap="non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76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Техника</a:t>
            </a:r>
            <a:endParaRPr lang="en-US" sz="765" dirty="0"/>
          </a:p>
        </p:txBody>
      </p:sp>
      <p:sp>
        <p:nvSpPr>
          <p:cNvPr id="146" name="Shape 127"/>
          <p:cNvSpPr/>
          <p:nvPr/>
        </p:nvSpPr>
        <p:spPr>
          <a:xfrm>
            <a:off x="1444042" y="9447833"/>
            <a:ext cx="1404026" cy="29576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47" name="Shape 128"/>
          <p:cNvSpPr/>
          <p:nvPr/>
        </p:nvSpPr>
        <p:spPr>
          <a:xfrm>
            <a:off x="1444042" y="9729313"/>
            <a:ext cx="1404026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48" name="Text 129"/>
          <p:cNvSpPr/>
          <p:nvPr/>
        </p:nvSpPr>
        <p:spPr>
          <a:xfrm>
            <a:off x="1444042" y="9447833"/>
            <a:ext cx="1475463" cy="29576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76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Сложность реализации</a:t>
            </a:r>
            <a:endParaRPr lang="en-US" sz="765" dirty="0"/>
          </a:p>
        </p:txBody>
      </p:sp>
      <p:sp>
        <p:nvSpPr>
          <p:cNvPr id="149" name="Shape 130"/>
          <p:cNvSpPr/>
          <p:nvPr/>
        </p:nvSpPr>
        <p:spPr>
          <a:xfrm>
            <a:off x="2848068" y="9447833"/>
            <a:ext cx="1921278" cy="29576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50" name="Shape 131"/>
          <p:cNvSpPr/>
          <p:nvPr/>
        </p:nvSpPr>
        <p:spPr>
          <a:xfrm>
            <a:off x="2848068" y="9729313"/>
            <a:ext cx="1921278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51" name="Text 132"/>
          <p:cNvSpPr/>
          <p:nvPr/>
        </p:nvSpPr>
        <p:spPr>
          <a:xfrm>
            <a:off x="2848068" y="9447833"/>
            <a:ext cx="1992716" cy="29576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76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Влияние на производительность</a:t>
            </a:r>
            <a:endParaRPr lang="en-US" sz="765" dirty="0"/>
          </a:p>
        </p:txBody>
      </p:sp>
      <p:sp>
        <p:nvSpPr>
          <p:cNvPr id="152" name="Shape 133"/>
          <p:cNvSpPr/>
          <p:nvPr/>
        </p:nvSpPr>
        <p:spPr>
          <a:xfrm>
            <a:off x="4769346" y="9447833"/>
            <a:ext cx="1545087" cy="29576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53" name="Shape 134"/>
          <p:cNvSpPr/>
          <p:nvPr/>
        </p:nvSpPr>
        <p:spPr>
          <a:xfrm>
            <a:off x="4769346" y="9729313"/>
            <a:ext cx="1545087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54" name="Text 135"/>
          <p:cNvSpPr/>
          <p:nvPr/>
        </p:nvSpPr>
        <p:spPr>
          <a:xfrm>
            <a:off x="4769346" y="9447833"/>
            <a:ext cx="1616525" cy="29576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76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Вычислительные затраты</a:t>
            </a:r>
            <a:endParaRPr lang="en-US" sz="765" dirty="0"/>
          </a:p>
        </p:txBody>
      </p:sp>
      <p:sp>
        <p:nvSpPr>
          <p:cNvPr id="155" name="Shape 136"/>
          <p:cNvSpPr/>
          <p:nvPr/>
        </p:nvSpPr>
        <p:spPr>
          <a:xfrm>
            <a:off x="6314433" y="9447833"/>
            <a:ext cx="2400942" cy="295768"/>
          </a:xfrm>
          <a:prstGeom prst="rect">
            <a:avLst/>
          </a:prstGeom>
          <a:solidFill>
            <a:srgbClr val="F1F5F9"/>
          </a:solidFill>
          <a:ln/>
        </p:spPr>
      </p:sp>
      <p:sp>
        <p:nvSpPr>
          <p:cNvPr id="156" name="Shape 137"/>
          <p:cNvSpPr/>
          <p:nvPr/>
        </p:nvSpPr>
        <p:spPr>
          <a:xfrm>
            <a:off x="6314433" y="9729313"/>
            <a:ext cx="2400942" cy="14288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57" name="Text 138"/>
          <p:cNvSpPr/>
          <p:nvPr/>
        </p:nvSpPr>
        <p:spPr>
          <a:xfrm>
            <a:off x="6314433" y="9447833"/>
            <a:ext cx="2472379" cy="29576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76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Рекомендуется для</a:t>
            </a:r>
            <a:endParaRPr lang="en-US" sz="765" dirty="0"/>
          </a:p>
        </p:txBody>
      </p:sp>
      <p:sp>
        <p:nvSpPr>
          <p:cNvPr id="158" name="Text 139"/>
          <p:cNvSpPr/>
          <p:nvPr/>
        </p:nvSpPr>
        <p:spPr>
          <a:xfrm>
            <a:off x="500063" y="9803039"/>
            <a:ext cx="729081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Replay Buffer</a:t>
            </a:r>
            <a:endParaRPr lang="en-US" sz="765" dirty="0"/>
          </a:p>
        </p:txBody>
      </p:sp>
      <p:sp>
        <p:nvSpPr>
          <p:cNvPr id="159" name="Text 140"/>
          <p:cNvSpPr/>
          <p:nvPr/>
        </p:nvSpPr>
        <p:spPr>
          <a:xfrm>
            <a:off x="1444042" y="9736457"/>
            <a:ext cx="1475463" cy="271797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Низкая</a:t>
            </a:r>
            <a:endParaRPr lang="en-US" sz="765" dirty="0"/>
          </a:p>
        </p:txBody>
      </p:sp>
      <p:sp>
        <p:nvSpPr>
          <p:cNvPr id="160" name="Shape 141"/>
          <p:cNvSpPr/>
          <p:nvPr/>
        </p:nvSpPr>
        <p:spPr>
          <a:xfrm>
            <a:off x="2919506" y="9798965"/>
            <a:ext cx="463283" cy="148568"/>
          </a:xfrm>
          <a:prstGeom prst="roundRect">
            <a:avLst/>
          </a:prstGeom>
          <a:solidFill>
            <a:srgbClr val="DCFCE7"/>
          </a:solidFill>
          <a:ln/>
        </p:spPr>
      </p:sp>
      <p:sp>
        <p:nvSpPr>
          <p:cNvPr id="161" name="Text 142"/>
          <p:cNvSpPr/>
          <p:nvPr/>
        </p:nvSpPr>
        <p:spPr>
          <a:xfrm>
            <a:off x="2919506" y="9798965"/>
            <a:ext cx="534721" cy="148568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30" b="1" dirty="0">
                <a:solidFill>
                  <a:srgbClr val="16653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Высокое</a:t>
            </a:r>
            <a:endParaRPr lang="en-US" sz="630" dirty="0"/>
          </a:p>
        </p:txBody>
      </p:sp>
      <p:sp>
        <p:nvSpPr>
          <p:cNvPr id="162" name="Text 143"/>
          <p:cNvSpPr/>
          <p:nvPr/>
        </p:nvSpPr>
        <p:spPr>
          <a:xfrm>
            <a:off x="4769346" y="9736457"/>
            <a:ext cx="1616525" cy="271797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Низкие</a:t>
            </a:r>
            <a:endParaRPr lang="en-US" sz="765" dirty="0"/>
          </a:p>
        </p:txBody>
      </p:sp>
      <p:sp>
        <p:nvSpPr>
          <p:cNvPr id="163" name="Text 144"/>
          <p:cNvSpPr/>
          <p:nvPr/>
        </p:nvSpPr>
        <p:spPr>
          <a:xfrm>
            <a:off x="6314433" y="9736457"/>
            <a:ext cx="2472379" cy="271797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Всех алгоритмов off-policy</a:t>
            </a:r>
            <a:endParaRPr lang="en-US" sz="765" dirty="0"/>
          </a:p>
        </p:txBody>
      </p:sp>
      <p:sp>
        <p:nvSpPr>
          <p:cNvPr id="164" name="Text 145"/>
          <p:cNvSpPr/>
          <p:nvPr/>
        </p:nvSpPr>
        <p:spPr>
          <a:xfrm>
            <a:off x="500063" y="10078408"/>
            <a:ext cx="88244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Networks</a:t>
            </a:r>
            <a:endParaRPr lang="en-US" sz="765" dirty="0"/>
          </a:p>
        </p:txBody>
      </p:sp>
      <p:sp>
        <p:nvSpPr>
          <p:cNvPr id="165" name="Text 146"/>
          <p:cNvSpPr/>
          <p:nvPr/>
        </p:nvSpPr>
        <p:spPr>
          <a:xfrm>
            <a:off x="1444042" y="10008254"/>
            <a:ext cx="1475463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Низкая</a:t>
            </a:r>
            <a:endParaRPr lang="en-US" sz="765" dirty="0"/>
          </a:p>
        </p:txBody>
      </p:sp>
      <p:sp>
        <p:nvSpPr>
          <p:cNvPr id="166" name="Shape 147"/>
          <p:cNvSpPr/>
          <p:nvPr/>
        </p:nvSpPr>
        <p:spPr>
          <a:xfrm>
            <a:off x="2919506" y="10074334"/>
            <a:ext cx="463283" cy="148568"/>
          </a:xfrm>
          <a:prstGeom prst="roundRect">
            <a:avLst/>
          </a:prstGeom>
          <a:solidFill>
            <a:srgbClr val="DCFCE7"/>
          </a:solidFill>
          <a:ln/>
        </p:spPr>
      </p:sp>
      <p:sp>
        <p:nvSpPr>
          <p:cNvPr id="167" name="Text 148"/>
          <p:cNvSpPr/>
          <p:nvPr/>
        </p:nvSpPr>
        <p:spPr>
          <a:xfrm>
            <a:off x="2919506" y="10074334"/>
            <a:ext cx="534721" cy="148568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30" b="1" dirty="0">
                <a:solidFill>
                  <a:srgbClr val="16653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Высокое</a:t>
            </a:r>
            <a:endParaRPr lang="en-US" sz="630" dirty="0"/>
          </a:p>
        </p:txBody>
      </p:sp>
      <p:sp>
        <p:nvSpPr>
          <p:cNvPr id="168" name="Text 149"/>
          <p:cNvSpPr/>
          <p:nvPr/>
        </p:nvSpPr>
        <p:spPr>
          <a:xfrm>
            <a:off x="4769346" y="10008254"/>
            <a:ext cx="1616525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Средние</a:t>
            </a:r>
            <a:endParaRPr lang="en-US" sz="765" dirty="0"/>
          </a:p>
        </p:txBody>
      </p:sp>
      <p:sp>
        <p:nvSpPr>
          <p:cNvPr id="169" name="Text 150"/>
          <p:cNvSpPr/>
          <p:nvPr/>
        </p:nvSpPr>
        <p:spPr>
          <a:xfrm>
            <a:off x="6314433" y="10008254"/>
            <a:ext cx="2472379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DQN и его вариантов</a:t>
            </a:r>
            <a:endParaRPr lang="en-US" sz="765" dirty="0"/>
          </a:p>
        </p:txBody>
      </p:sp>
      <p:sp>
        <p:nvSpPr>
          <p:cNvPr id="170" name="Text 151"/>
          <p:cNvSpPr/>
          <p:nvPr/>
        </p:nvSpPr>
        <p:spPr>
          <a:xfrm>
            <a:off x="500063" y="10353777"/>
            <a:ext cx="721882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Prioritized ER</a:t>
            </a:r>
            <a:endParaRPr lang="en-US" sz="765" dirty="0"/>
          </a:p>
        </p:txBody>
      </p:sp>
      <p:sp>
        <p:nvSpPr>
          <p:cNvPr id="171" name="Text 152"/>
          <p:cNvSpPr/>
          <p:nvPr/>
        </p:nvSpPr>
        <p:spPr>
          <a:xfrm>
            <a:off x="1444042" y="10283623"/>
            <a:ext cx="1475463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Средняя</a:t>
            </a:r>
            <a:endParaRPr lang="en-US" sz="765" dirty="0"/>
          </a:p>
        </p:txBody>
      </p:sp>
      <p:sp>
        <p:nvSpPr>
          <p:cNvPr id="172" name="Shape 153"/>
          <p:cNvSpPr/>
          <p:nvPr/>
        </p:nvSpPr>
        <p:spPr>
          <a:xfrm>
            <a:off x="2919506" y="10349703"/>
            <a:ext cx="457535" cy="148568"/>
          </a:xfrm>
          <a:prstGeom prst="roundRect">
            <a:avLst/>
          </a:prstGeom>
          <a:solidFill>
            <a:srgbClr val="FEF3C7"/>
          </a:solidFill>
          <a:ln/>
        </p:spPr>
      </p:sp>
      <p:sp>
        <p:nvSpPr>
          <p:cNvPr id="173" name="Text 154"/>
          <p:cNvSpPr/>
          <p:nvPr/>
        </p:nvSpPr>
        <p:spPr>
          <a:xfrm>
            <a:off x="2919506" y="10349703"/>
            <a:ext cx="528972" cy="148568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3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Среднее</a:t>
            </a:r>
            <a:endParaRPr lang="en-US" sz="630" dirty="0"/>
          </a:p>
        </p:txBody>
      </p:sp>
      <p:sp>
        <p:nvSpPr>
          <p:cNvPr id="174" name="Text 155"/>
          <p:cNvSpPr/>
          <p:nvPr/>
        </p:nvSpPr>
        <p:spPr>
          <a:xfrm>
            <a:off x="4769346" y="10283623"/>
            <a:ext cx="1616525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Высокие</a:t>
            </a:r>
            <a:endParaRPr lang="en-US" sz="765" dirty="0"/>
          </a:p>
        </p:txBody>
      </p:sp>
      <p:sp>
        <p:nvSpPr>
          <p:cNvPr id="175" name="Text 156"/>
          <p:cNvSpPr/>
          <p:nvPr/>
        </p:nvSpPr>
        <p:spPr>
          <a:xfrm>
            <a:off x="6314433" y="10283623"/>
            <a:ext cx="2472379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Сложных сред с редкими событиями</a:t>
            </a:r>
            <a:endParaRPr lang="en-US" sz="765" dirty="0"/>
          </a:p>
        </p:txBody>
      </p:sp>
      <p:sp>
        <p:nvSpPr>
          <p:cNvPr id="176" name="Text 157"/>
          <p:cNvSpPr/>
          <p:nvPr/>
        </p:nvSpPr>
        <p:spPr>
          <a:xfrm>
            <a:off x="500063" y="10629147"/>
            <a:ext cx="847595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Нормализация</a:t>
            </a:r>
            <a:endParaRPr lang="en-US" sz="765" dirty="0"/>
          </a:p>
        </p:txBody>
      </p:sp>
      <p:sp>
        <p:nvSpPr>
          <p:cNvPr id="177" name="Text 158"/>
          <p:cNvSpPr/>
          <p:nvPr/>
        </p:nvSpPr>
        <p:spPr>
          <a:xfrm>
            <a:off x="1444042" y="10558993"/>
            <a:ext cx="1475463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Низкая</a:t>
            </a:r>
            <a:endParaRPr lang="en-US" sz="765" dirty="0"/>
          </a:p>
        </p:txBody>
      </p:sp>
      <p:sp>
        <p:nvSpPr>
          <p:cNvPr id="178" name="Shape 159"/>
          <p:cNvSpPr/>
          <p:nvPr/>
        </p:nvSpPr>
        <p:spPr>
          <a:xfrm>
            <a:off x="2919506" y="10625072"/>
            <a:ext cx="457535" cy="148568"/>
          </a:xfrm>
          <a:prstGeom prst="roundRect">
            <a:avLst/>
          </a:prstGeom>
          <a:solidFill>
            <a:srgbClr val="FEF3C7"/>
          </a:solidFill>
          <a:ln/>
        </p:spPr>
      </p:sp>
      <p:sp>
        <p:nvSpPr>
          <p:cNvPr id="179" name="Text 160"/>
          <p:cNvSpPr/>
          <p:nvPr/>
        </p:nvSpPr>
        <p:spPr>
          <a:xfrm>
            <a:off x="2919506" y="10625072"/>
            <a:ext cx="528972" cy="148568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30" b="1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Среднее</a:t>
            </a:r>
            <a:endParaRPr lang="en-US" sz="630" dirty="0"/>
          </a:p>
        </p:txBody>
      </p:sp>
      <p:sp>
        <p:nvSpPr>
          <p:cNvPr id="180" name="Text 161"/>
          <p:cNvSpPr/>
          <p:nvPr/>
        </p:nvSpPr>
        <p:spPr>
          <a:xfrm>
            <a:off x="4769346" y="10558993"/>
            <a:ext cx="1616525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Низкие</a:t>
            </a:r>
            <a:endParaRPr lang="en-US" sz="765" dirty="0"/>
          </a:p>
        </p:txBody>
      </p:sp>
      <p:sp>
        <p:nvSpPr>
          <p:cNvPr id="181" name="Text 162"/>
          <p:cNvSpPr/>
          <p:nvPr/>
        </p:nvSpPr>
        <p:spPr>
          <a:xfrm>
            <a:off x="6314433" y="10558993"/>
            <a:ext cx="2472379" cy="27536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Сред с различными масштабами признаков</a:t>
            </a:r>
            <a:endParaRPr lang="en-US" sz="765" dirty="0"/>
          </a:p>
        </p:txBody>
      </p:sp>
      <p:sp>
        <p:nvSpPr>
          <p:cNvPr id="182" name="Shape 163"/>
          <p:cNvSpPr/>
          <p:nvPr/>
        </p:nvSpPr>
        <p:spPr>
          <a:xfrm>
            <a:off x="428625" y="10945090"/>
            <a:ext cx="8286750" cy="1297372"/>
          </a:xfrm>
          <a:prstGeom prst="rect">
            <a:avLst/>
          </a:prstGeom>
          <a:solidFill>
            <a:srgbClr val="F0F9FF"/>
          </a:solidFill>
          <a:ln w="198">
            <a:solidFill>
              <a:srgbClr val="0EA5E9"/>
            </a:solidFill>
            <a:prstDash val="solid"/>
          </a:ln>
        </p:spPr>
      </p:sp>
      <p:pic>
        <p:nvPicPr>
          <p:cNvPr id="18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781" y="11080821"/>
            <a:ext cx="85725" cy="114300"/>
          </a:xfrm>
          <a:prstGeom prst="rect">
            <a:avLst/>
          </a:prstGeom>
        </p:spPr>
      </p:pic>
      <p:sp>
        <p:nvSpPr>
          <p:cNvPr id="184" name="Text 164"/>
          <p:cNvSpPr/>
          <p:nvPr/>
        </p:nvSpPr>
        <p:spPr>
          <a:xfrm>
            <a:off x="678656" y="11052246"/>
            <a:ext cx="18190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C4A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Практические рекомендации</a:t>
            </a:r>
            <a:endParaRPr lang="en-US" sz="900" dirty="0"/>
          </a:p>
        </p:txBody>
      </p:sp>
      <p:pic>
        <p:nvPicPr>
          <p:cNvPr id="18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781" y="11309421"/>
            <a:ext cx="80367" cy="91446"/>
          </a:xfrm>
          <a:prstGeom prst="rect">
            <a:avLst/>
          </a:prstGeom>
        </p:spPr>
      </p:pic>
      <p:sp>
        <p:nvSpPr>
          <p:cNvPr id="186" name="Text 165"/>
          <p:cNvSpPr/>
          <p:nvPr/>
        </p:nvSpPr>
        <p:spPr>
          <a:xfrm>
            <a:off x="673298" y="11295134"/>
            <a:ext cx="2932844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C4A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Начинайте с простых техник (Replay Buffer, Target Networks)</a:t>
            </a:r>
            <a:endParaRPr lang="en-US" sz="765" dirty="0"/>
          </a:p>
        </p:txBody>
      </p:sp>
      <p:pic>
        <p:nvPicPr>
          <p:cNvPr id="18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5781" y="11512321"/>
            <a:ext cx="80367" cy="91446"/>
          </a:xfrm>
          <a:prstGeom prst="rect">
            <a:avLst/>
          </a:prstGeom>
        </p:spPr>
      </p:pic>
      <p:sp>
        <p:nvSpPr>
          <p:cNvPr id="188" name="Text 166"/>
          <p:cNvSpPr/>
          <p:nvPr/>
        </p:nvSpPr>
        <p:spPr>
          <a:xfrm>
            <a:off x="673298" y="11498033"/>
            <a:ext cx="3097513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C4A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Добавляйте сложные оптимизации только при необходимости</a:t>
            </a:r>
            <a:endParaRPr lang="en-US" sz="765" dirty="0"/>
          </a:p>
        </p:txBody>
      </p:sp>
      <p:pic>
        <p:nvPicPr>
          <p:cNvPr id="189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781" y="11715220"/>
            <a:ext cx="80367" cy="91446"/>
          </a:xfrm>
          <a:prstGeom prst="rect">
            <a:avLst/>
          </a:prstGeom>
        </p:spPr>
      </p:pic>
      <p:sp>
        <p:nvSpPr>
          <p:cNvPr id="190" name="Text 167"/>
          <p:cNvSpPr/>
          <p:nvPr/>
        </p:nvSpPr>
        <p:spPr>
          <a:xfrm>
            <a:off x="673298" y="11700932"/>
            <a:ext cx="3199116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C4A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Тестируйте каждую технику отдельно для понимания её влияния</a:t>
            </a:r>
            <a:endParaRPr lang="en-US" sz="765" dirty="0"/>
          </a:p>
        </p:txBody>
      </p:sp>
      <p:pic>
        <p:nvPicPr>
          <p:cNvPr id="19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5781" y="11918119"/>
            <a:ext cx="80367" cy="91446"/>
          </a:xfrm>
          <a:prstGeom prst="rect">
            <a:avLst/>
          </a:prstGeom>
        </p:spPr>
      </p:pic>
      <p:sp>
        <p:nvSpPr>
          <p:cNvPr id="192" name="Text 168"/>
          <p:cNvSpPr/>
          <p:nvPr/>
        </p:nvSpPr>
        <p:spPr>
          <a:xfrm>
            <a:off x="673298" y="11903832"/>
            <a:ext cx="3362976" cy="14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65" dirty="0">
                <a:solidFill>
                  <a:srgbClr val="0C4A6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Используйте готовые реализации из TorchRL для экономии времени</a:t>
            </a:r>
            <a:endParaRPr lang="en-US" sz="765" dirty="0"/>
          </a:p>
        </p:txBody>
      </p:sp>
      <p:sp>
        <p:nvSpPr>
          <p:cNvPr id="193" name="Shape 169"/>
          <p:cNvSpPr/>
          <p:nvPr/>
        </p:nvSpPr>
        <p:spPr>
          <a:xfrm>
            <a:off x="285750" y="12499637"/>
            <a:ext cx="8572500" cy="27488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4" name="Text 170"/>
          <p:cNvSpPr/>
          <p:nvPr/>
        </p:nvSpPr>
        <p:spPr>
          <a:xfrm>
            <a:off x="428625" y="12642512"/>
            <a:ext cx="8358188" cy="2228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7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Дополнительные продвинутые техники</a:t>
            </a:r>
            <a:endParaRPr lang="en-US" sz="1170" dirty="0"/>
          </a:p>
        </p:txBody>
      </p:sp>
      <p:sp>
        <p:nvSpPr>
          <p:cNvPr id="195" name="Shape 171"/>
          <p:cNvSpPr/>
          <p:nvPr/>
        </p:nvSpPr>
        <p:spPr>
          <a:xfrm>
            <a:off x="428625" y="12972548"/>
            <a:ext cx="2690794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196" name="Shape 172"/>
          <p:cNvSpPr/>
          <p:nvPr/>
        </p:nvSpPr>
        <p:spPr>
          <a:xfrm>
            <a:off x="1631147" y="13079704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197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05263" y="13153988"/>
            <a:ext cx="137517" cy="137154"/>
          </a:xfrm>
          <a:prstGeom prst="rect">
            <a:avLst/>
          </a:prstGeom>
        </p:spPr>
      </p:pic>
      <p:sp>
        <p:nvSpPr>
          <p:cNvPr id="198" name="Text 173"/>
          <p:cNvSpPr/>
          <p:nvPr/>
        </p:nvSpPr>
        <p:spPr>
          <a:xfrm>
            <a:off x="535781" y="13436891"/>
            <a:ext cx="254791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DQN</a:t>
            </a:r>
            <a:endParaRPr lang="en-US" sz="810" dirty="0"/>
          </a:p>
        </p:txBody>
      </p:sp>
      <p:sp>
        <p:nvSpPr>
          <p:cNvPr id="199" name="Text 174"/>
          <p:cNvSpPr/>
          <p:nvPr/>
        </p:nvSpPr>
        <p:spPr>
          <a:xfrm>
            <a:off x="535781" y="13626898"/>
            <a:ext cx="2547919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Использование основной сети для выбора действий и target сети для оценки Q-значений</a:t>
            </a:r>
            <a:endParaRPr lang="en-US" sz="675" dirty="0"/>
          </a:p>
        </p:txBody>
      </p:sp>
      <p:sp>
        <p:nvSpPr>
          <p:cNvPr id="200" name="Shape 175"/>
          <p:cNvSpPr/>
          <p:nvPr/>
        </p:nvSpPr>
        <p:spPr>
          <a:xfrm>
            <a:off x="3226575" y="12972548"/>
            <a:ext cx="2690822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01" name="Shape 176"/>
          <p:cNvSpPr/>
          <p:nvPr/>
        </p:nvSpPr>
        <p:spPr>
          <a:xfrm>
            <a:off x="4429097" y="13079704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02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3214" y="13153988"/>
            <a:ext cx="137517" cy="137154"/>
          </a:xfrm>
          <a:prstGeom prst="rect">
            <a:avLst/>
          </a:prstGeom>
        </p:spPr>
      </p:pic>
      <p:sp>
        <p:nvSpPr>
          <p:cNvPr id="203" name="Text 177"/>
          <p:cNvSpPr/>
          <p:nvPr/>
        </p:nvSpPr>
        <p:spPr>
          <a:xfrm>
            <a:off x="3333731" y="13436891"/>
            <a:ext cx="2547947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Dueling DQN</a:t>
            </a:r>
            <a:endParaRPr lang="en-US" sz="810" dirty="0"/>
          </a:p>
        </p:txBody>
      </p:sp>
      <p:sp>
        <p:nvSpPr>
          <p:cNvPr id="204" name="Text 178"/>
          <p:cNvSpPr/>
          <p:nvPr/>
        </p:nvSpPr>
        <p:spPr>
          <a:xfrm>
            <a:off x="3333731" y="13626898"/>
            <a:ext cx="2547947" cy="1114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Разделение Q-функции на value и advantage компоненты</a:t>
            </a:r>
            <a:endParaRPr lang="en-US" sz="675" dirty="0"/>
          </a:p>
        </p:txBody>
      </p:sp>
      <p:sp>
        <p:nvSpPr>
          <p:cNvPr id="205" name="Shape 179"/>
          <p:cNvSpPr/>
          <p:nvPr/>
        </p:nvSpPr>
        <p:spPr>
          <a:xfrm>
            <a:off x="6024553" y="12972548"/>
            <a:ext cx="2690794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06" name="Shape 180"/>
          <p:cNvSpPr/>
          <p:nvPr/>
        </p:nvSpPr>
        <p:spPr>
          <a:xfrm>
            <a:off x="7227075" y="13079704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07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01192" y="13153988"/>
            <a:ext cx="137517" cy="137154"/>
          </a:xfrm>
          <a:prstGeom prst="rect">
            <a:avLst/>
          </a:prstGeom>
        </p:spPr>
      </p:pic>
      <p:sp>
        <p:nvSpPr>
          <p:cNvPr id="208" name="Text 181"/>
          <p:cNvSpPr/>
          <p:nvPr/>
        </p:nvSpPr>
        <p:spPr>
          <a:xfrm>
            <a:off x="6131709" y="13436891"/>
            <a:ext cx="254791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Noisy Networks</a:t>
            </a:r>
            <a:endParaRPr lang="en-US" sz="810" dirty="0"/>
          </a:p>
        </p:txBody>
      </p:sp>
      <p:sp>
        <p:nvSpPr>
          <p:cNvPr id="209" name="Text 182"/>
          <p:cNvSpPr/>
          <p:nvPr/>
        </p:nvSpPr>
        <p:spPr>
          <a:xfrm>
            <a:off x="6131709" y="13626898"/>
            <a:ext cx="2547919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Добавление параметрического шума в веса сети для исследования</a:t>
            </a:r>
            <a:endParaRPr lang="en-US" sz="675" dirty="0"/>
          </a:p>
        </p:txBody>
      </p:sp>
      <p:sp>
        <p:nvSpPr>
          <p:cNvPr id="210" name="Shape 183"/>
          <p:cNvSpPr/>
          <p:nvPr/>
        </p:nvSpPr>
        <p:spPr>
          <a:xfrm>
            <a:off x="428625" y="14064062"/>
            <a:ext cx="2690794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11" name="Shape 184"/>
          <p:cNvSpPr/>
          <p:nvPr/>
        </p:nvSpPr>
        <p:spPr>
          <a:xfrm>
            <a:off x="1631147" y="14171219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12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97227" y="14245503"/>
            <a:ext cx="153591" cy="137154"/>
          </a:xfrm>
          <a:prstGeom prst="rect">
            <a:avLst/>
          </a:prstGeom>
        </p:spPr>
      </p:pic>
      <p:sp>
        <p:nvSpPr>
          <p:cNvPr id="213" name="Text 185"/>
          <p:cNvSpPr/>
          <p:nvPr/>
        </p:nvSpPr>
        <p:spPr>
          <a:xfrm>
            <a:off x="535781" y="14528406"/>
            <a:ext cx="254791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Multi-step Learning</a:t>
            </a:r>
            <a:endParaRPr lang="en-US" sz="810" dirty="0"/>
          </a:p>
        </p:txBody>
      </p:sp>
      <p:sp>
        <p:nvSpPr>
          <p:cNvPr id="214" name="Text 186"/>
          <p:cNvSpPr/>
          <p:nvPr/>
        </p:nvSpPr>
        <p:spPr>
          <a:xfrm>
            <a:off x="535781" y="14718413"/>
            <a:ext cx="2547919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Использование n-шаговых возвратов для более эффективного обучения</a:t>
            </a:r>
            <a:endParaRPr lang="en-US" sz="675" dirty="0"/>
          </a:p>
        </p:txBody>
      </p:sp>
      <p:sp>
        <p:nvSpPr>
          <p:cNvPr id="215" name="Shape 187"/>
          <p:cNvSpPr/>
          <p:nvPr/>
        </p:nvSpPr>
        <p:spPr>
          <a:xfrm>
            <a:off x="3226575" y="14064062"/>
            <a:ext cx="2690822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16" name="Shape 188"/>
          <p:cNvSpPr/>
          <p:nvPr/>
        </p:nvSpPr>
        <p:spPr>
          <a:xfrm>
            <a:off x="4429097" y="14171219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17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2143" y="14245503"/>
            <a:ext cx="119658" cy="137154"/>
          </a:xfrm>
          <a:prstGeom prst="rect">
            <a:avLst/>
          </a:prstGeom>
        </p:spPr>
      </p:pic>
      <p:sp>
        <p:nvSpPr>
          <p:cNvPr id="218" name="Text 189"/>
          <p:cNvSpPr/>
          <p:nvPr/>
        </p:nvSpPr>
        <p:spPr>
          <a:xfrm>
            <a:off x="3333731" y="14528406"/>
            <a:ext cx="2547947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Distributional RL</a:t>
            </a:r>
            <a:endParaRPr lang="en-US" sz="810" dirty="0"/>
          </a:p>
        </p:txBody>
      </p:sp>
      <p:sp>
        <p:nvSpPr>
          <p:cNvPr id="219" name="Text 190"/>
          <p:cNvSpPr/>
          <p:nvPr/>
        </p:nvSpPr>
        <p:spPr>
          <a:xfrm>
            <a:off x="3333731" y="14718413"/>
            <a:ext cx="2547947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Моделирование полного распределения возвратов вместо их ожидания</a:t>
            </a:r>
            <a:endParaRPr lang="en-US" sz="675" dirty="0"/>
          </a:p>
        </p:txBody>
      </p:sp>
      <p:sp>
        <p:nvSpPr>
          <p:cNvPr id="220" name="Shape 191"/>
          <p:cNvSpPr/>
          <p:nvPr/>
        </p:nvSpPr>
        <p:spPr>
          <a:xfrm>
            <a:off x="6024553" y="14064062"/>
            <a:ext cx="2690794" cy="1012934"/>
          </a:xfrm>
          <a:prstGeom prst="rect">
            <a:avLst/>
          </a:prstGeom>
          <a:solidFill>
            <a:srgbClr val="F8FAFC"/>
          </a:solidFill>
          <a:ln w="198">
            <a:solidFill>
              <a:srgbClr val="E2E8F0"/>
            </a:solidFill>
            <a:prstDash val="solid"/>
          </a:ln>
        </p:spPr>
      </p:sp>
      <p:sp>
        <p:nvSpPr>
          <p:cNvPr id="221" name="Shape 192"/>
          <p:cNvSpPr/>
          <p:nvPr/>
        </p:nvSpPr>
        <p:spPr>
          <a:xfrm>
            <a:off x="7227075" y="14171219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222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01192" y="14245503"/>
            <a:ext cx="137517" cy="137154"/>
          </a:xfrm>
          <a:prstGeom prst="rect">
            <a:avLst/>
          </a:prstGeom>
        </p:spPr>
      </p:pic>
      <p:sp>
        <p:nvSpPr>
          <p:cNvPr id="223" name="Text 193"/>
          <p:cNvSpPr/>
          <p:nvPr/>
        </p:nvSpPr>
        <p:spPr>
          <a:xfrm>
            <a:off x="6131709" y="14528406"/>
            <a:ext cx="2547919" cy="15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1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Rainbow DQN</a:t>
            </a:r>
            <a:endParaRPr lang="en-US" sz="810" dirty="0"/>
          </a:p>
        </p:txBody>
      </p:sp>
      <p:sp>
        <p:nvSpPr>
          <p:cNvPr id="224" name="Text 194"/>
          <p:cNvSpPr/>
          <p:nvPr/>
        </p:nvSpPr>
        <p:spPr>
          <a:xfrm>
            <a:off x="6131709" y="14718413"/>
            <a:ext cx="2547919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Комбинация всех лучших улучшений DQN в одном алгоритме</a:t>
            </a:r>
            <a:endParaRPr lang="en-US" sz="6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2025-06-07T10:32:21Z</dcterms:created>
  <dcterms:modified xsi:type="dcterms:W3CDTF">2025-06-07T10:32:21Z</dcterms:modified>
</cp:coreProperties>
</file>